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4"/>
  </p:sldMasterIdLst>
  <p:notesMasterIdLst>
    <p:notesMasterId r:id="rId30"/>
  </p:notesMasterIdLst>
  <p:handoutMasterIdLst>
    <p:handoutMasterId r:id="rId31"/>
  </p:handoutMasterIdLst>
  <p:sldIdLst>
    <p:sldId id="423" r:id="rId5"/>
    <p:sldId id="421" r:id="rId6"/>
    <p:sldId id="268" r:id="rId7"/>
    <p:sldId id="285" r:id="rId8"/>
    <p:sldId id="424" r:id="rId9"/>
    <p:sldId id="310" r:id="rId10"/>
    <p:sldId id="311" r:id="rId11"/>
    <p:sldId id="312" r:id="rId12"/>
    <p:sldId id="425" r:id="rId13"/>
    <p:sldId id="299" r:id="rId14"/>
    <p:sldId id="289" r:id="rId15"/>
    <p:sldId id="290" r:id="rId16"/>
    <p:sldId id="426" r:id="rId17"/>
    <p:sldId id="279" r:id="rId18"/>
    <p:sldId id="313" r:id="rId19"/>
    <p:sldId id="427" r:id="rId20"/>
    <p:sldId id="298" r:id="rId21"/>
    <p:sldId id="294" r:id="rId22"/>
    <p:sldId id="297" r:id="rId23"/>
    <p:sldId id="296" r:id="rId24"/>
    <p:sldId id="315" r:id="rId25"/>
    <p:sldId id="430" r:id="rId26"/>
    <p:sldId id="302" r:id="rId27"/>
    <p:sldId id="429" r:id="rId28"/>
    <p:sldId id="428" r:id="rId29"/>
  </p:sldIdLst>
  <p:sldSz cx="10058400" cy="77724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08000" indent="-50800" algn="l" rtl="0" fontAlgn="base">
      <a:spcBef>
        <a:spcPct val="0"/>
      </a:spcBef>
      <a:spcAft>
        <a:spcPct val="0"/>
      </a:spcAft>
      <a:defRPr kern="1200">
        <a:solidFill>
          <a:schemeClr val="tx1"/>
        </a:solidFill>
        <a:latin typeface="Arial" charset="0"/>
        <a:ea typeface="+mn-ea"/>
        <a:cs typeface="Arial" charset="0"/>
      </a:defRPr>
    </a:lvl2pPr>
    <a:lvl3pPr marL="1017588" indent="-103188" algn="l" rtl="0" fontAlgn="base">
      <a:spcBef>
        <a:spcPct val="0"/>
      </a:spcBef>
      <a:spcAft>
        <a:spcPct val="0"/>
      </a:spcAft>
      <a:defRPr kern="1200">
        <a:solidFill>
          <a:schemeClr val="tx1"/>
        </a:solidFill>
        <a:latin typeface="Arial" charset="0"/>
        <a:ea typeface="+mn-ea"/>
        <a:cs typeface="Arial" charset="0"/>
      </a:defRPr>
    </a:lvl3pPr>
    <a:lvl4pPr marL="1527175" indent="-155575" algn="l" rtl="0" fontAlgn="base">
      <a:spcBef>
        <a:spcPct val="0"/>
      </a:spcBef>
      <a:spcAft>
        <a:spcPct val="0"/>
      </a:spcAft>
      <a:defRPr kern="1200">
        <a:solidFill>
          <a:schemeClr val="tx1"/>
        </a:solidFill>
        <a:latin typeface="Arial" charset="0"/>
        <a:ea typeface="+mn-ea"/>
        <a:cs typeface="Arial" charset="0"/>
      </a:defRPr>
    </a:lvl4pPr>
    <a:lvl5pPr marL="2036763" indent="-20796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guide id="3" orient="horz" pos="632">
          <p15:clr>
            <a:srgbClr val="A4A3A4"/>
          </p15:clr>
        </p15:guide>
        <p15:guide id="4" pos="360">
          <p15:clr>
            <a:srgbClr val="A4A3A4"/>
          </p15:clr>
        </p15:guide>
        <p15:guide id="5" orient="horz" pos="664">
          <p15:clr>
            <a:srgbClr val="A4A3A4"/>
          </p15:clr>
        </p15:guide>
        <p15:guide id="6" orient="horz" pos="2592">
          <p15:clr>
            <a:srgbClr val="A4A3A4"/>
          </p15:clr>
        </p15:guide>
        <p15:guide id="7" orient="horz" pos="248">
          <p15:clr>
            <a:srgbClr val="A4A3A4"/>
          </p15:clr>
        </p15:guide>
        <p15:guide id="8" pos="6091">
          <p15:clr>
            <a:srgbClr val="A4A3A4"/>
          </p15:clr>
        </p15:guide>
        <p15:guide id="9" pos="584">
          <p15:clr>
            <a:srgbClr val="A4A3A4"/>
          </p15:clr>
        </p15:guide>
        <p15:guide id="10" pos="248">
          <p15:clr>
            <a:srgbClr val="A4A3A4"/>
          </p15:clr>
        </p15:guide>
        <p15:guide id="11" pos="31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ge Restrepo" initials="JR" lastIdx="35" clrIdx="0"/>
  <p:cmAuthor id="1" name="Alec Ulasevich" initials="AU" lastIdx="12" clrIdx="1">
    <p:extLst/>
  </p:cmAuthor>
  <p:cmAuthor id="2" name="Diana Hamilton" initials="DH" lastIdx="4" clrIdx="2">
    <p:extLst/>
  </p:cmAuthor>
  <p:cmAuthor id="3" name="Ben Hawthorne" initials="BH" lastIdx="1" clrIdx="3">
    <p:extLst>
      <p:ext uri="{19B8F6BF-5375-455C-9EA6-DF929625EA0E}">
        <p15:presenceInfo xmlns:p15="http://schemas.microsoft.com/office/powerpoint/2012/main" userId="S-1-5-21-3099092844-1761110280-992830064-4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587"/>
    <a:srgbClr val="E3CAA4"/>
    <a:srgbClr val="FFFFFF"/>
    <a:srgbClr val="55565A"/>
    <a:srgbClr val="CDE3ED"/>
    <a:srgbClr val="0091CE"/>
    <a:srgbClr val="E4EBE5"/>
    <a:srgbClr val="FBA835"/>
    <a:srgbClr val="01804C"/>
    <a:srgbClr val="AB6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078DB-EBB8-40CD-BD67-7BF7CFEB59EC}" v="4" dt="2018-09-26T14:30:02.172"/>
    <p1510:client id="{35A6FC66-E4F6-49FA-8153-165169BF83C4}" v="1" dt="2018-09-26T14:51:22.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6178" autoAdjust="0"/>
  </p:normalViewPr>
  <p:slideViewPr>
    <p:cSldViewPr snapToGrid="0">
      <p:cViewPr varScale="1">
        <p:scale>
          <a:sx n="97" d="100"/>
          <a:sy n="97" d="100"/>
        </p:scale>
        <p:origin x="1590" y="96"/>
      </p:cViewPr>
      <p:guideLst>
        <p:guide orient="horz" pos="2448"/>
        <p:guide pos="3168"/>
        <p:guide orient="horz" pos="632"/>
        <p:guide pos="360"/>
        <p:guide orient="horz" pos="664"/>
        <p:guide orient="horz" pos="2592"/>
        <p:guide orient="horz" pos="248"/>
        <p:guide pos="6091"/>
        <p:guide pos="584"/>
        <p:guide pos="248"/>
        <p:guide pos="3171"/>
      </p:guideLst>
    </p:cSldViewPr>
  </p:slideViewPr>
  <p:outlineViewPr>
    <p:cViewPr>
      <p:scale>
        <a:sx n="33" d="100"/>
        <a:sy n="33" d="100"/>
      </p:scale>
      <p:origin x="24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Hawthorne" userId="fb3dbce4-7ef6-44a7-9b98-d3b190bf6bf2" providerId="ADAL" clId="{17B078DB-EBB8-40CD-BD67-7BF7CFEB59EC}"/>
    <pc:docChg chg="undo modSld">
      <pc:chgData name="Ben Hawthorne" userId="fb3dbce4-7ef6-44a7-9b98-d3b190bf6bf2" providerId="ADAL" clId="{17B078DB-EBB8-40CD-BD67-7BF7CFEB59EC}" dt="2018-09-26T14:30:02.172" v="3" actId="1076"/>
      <pc:docMkLst>
        <pc:docMk/>
      </pc:docMkLst>
      <pc:sldChg chg="modSp">
        <pc:chgData name="Ben Hawthorne" userId="fb3dbce4-7ef6-44a7-9b98-d3b190bf6bf2" providerId="ADAL" clId="{17B078DB-EBB8-40CD-BD67-7BF7CFEB59EC}" dt="2018-09-26T14:30:02.172" v="3" actId="1076"/>
        <pc:sldMkLst>
          <pc:docMk/>
          <pc:sldMk cId="3292310878" sldId="423"/>
        </pc:sldMkLst>
        <pc:picChg chg="mod">
          <ac:chgData name="Ben Hawthorne" userId="fb3dbce4-7ef6-44a7-9b98-d3b190bf6bf2" providerId="ADAL" clId="{17B078DB-EBB8-40CD-BD67-7BF7CFEB59EC}" dt="2018-09-26T14:30:02.172" v="3" actId="1076"/>
          <ac:picMkLst>
            <pc:docMk/>
            <pc:sldMk cId="3292310878" sldId="423"/>
            <ac:picMk id="13" creationId="{1E2CFB88-5EDA-4DB3-A835-087C77C59103}"/>
          </ac:picMkLst>
        </pc:picChg>
      </pc:sldChg>
    </pc:docChg>
  </pc:docChgLst>
  <pc:docChgLst>
    <pc:chgData name="Ben Hawthorne" userId="fb3dbce4-7ef6-44a7-9b98-d3b190bf6bf2" providerId="ADAL" clId="{35A6FC66-E4F6-49FA-8153-165169BF83C4}"/>
    <pc:docChg chg="modSld">
      <pc:chgData name="Ben Hawthorne" userId="fb3dbce4-7ef6-44a7-9b98-d3b190bf6bf2" providerId="ADAL" clId="{35A6FC66-E4F6-49FA-8153-165169BF83C4}" dt="2018-09-26T14:51:22.204" v="0" actId="1076"/>
      <pc:docMkLst>
        <pc:docMk/>
      </pc:docMkLst>
      <pc:sldChg chg="modSp">
        <pc:chgData name="Ben Hawthorne" userId="fb3dbce4-7ef6-44a7-9b98-d3b190bf6bf2" providerId="ADAL" clId="{35A6FC66-E4F6-49FA-8153-165169BF83C4}" dt="2018-09-26T14:51:22.204" v="0" actId="1076"/>
        <pc:sldMkLst>
          <pc:docMk/>
          <pc:sldMk cId="3292310878" sldId="423"/>
        </pc:sldMkLst>
        <pc:picChg chg="mod">
          <ac:chgData name="Ben Hawthorne" userId="fb3dbce4-7ef6-44a7-9b98-d3b190bf6bf2" providerId="ADAL" clId="{35A6FC66-E4F6-49FA-8153-165169BF83C4}" dt="2018-09-26T14:51:22.204" v="0" actId="1076"/>
          <ac:picMkLst>
            <pc:docMk/>
            <pc:sldMk cId="3292310878" sldId="423"/>
            <ac:picMk id="13" creationId="{1E2CFB88-5EDA-4DB3-A835-087C77C5910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urekafacts.sharepoint.com/projects/publicaffairs/Alliance%20InternTrainee%20Exchange%20Program/6.0%20Analysis/figu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urekafacts.sharepoint.com/projects/publicaffairs/Alliance%20InternTrainee%20Exchange%20Program/6.0%20Analysis/figur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eurekafacts.sharepoint.com/projects/publicaffairs/Alliance%20InternTrainee%20Exchange%20Program/6.0%20Analysis/figur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urekafacts.sharepoint.com/projects/publicaffairs/Alliance%20InternTrainee%20Exchange%20Program/6.0%20Analysis/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urekafacts.sharepoint.com/projects/publicaffairs/Alliance%20InternTrainee%20Exchange%20Program/6.0%20Analysis/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eurekafacts-my.sharepoint.com/personal/hawthorneb_eurekafacts_com/Documents/Alliance/Alliance%20presentation%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rgbClr val="0B3689"/>
                </a:solidFill>
                <a:latin typeface="Arial" panose="020B0604020202020204" pitchFamily="34" charset="0"/>
                <a:ea typeface="+mn-ea"/>
                <a:cs typeface="Arial" panose="020B0604020202020204" pitchFamily="34" charset="0"/>
              </a:defRPr>
            </a:pPr>
            <a:r>
              <a:rPr lang="en-US" sz="1600" dirty="0">
                <a:solidFill>
                  <a:srgbClr val="0B3689"/>
                </a:solidFill>
              </a:rPr>
              <a:t>Intern Gender</a:t>
            </a:r>
          </a:p>
        </c:rich>
      </c:tx>
      <c:overlay val="0"/>
      <c:spPr>
        <a:noFill/>
        <a:ln>
          <a:noFill/>
        </a:ln>
        <a:effectLst/>
      </c:spPr>
      <c:txPr>
        <a:bodyPr rot="0" spcFirstLastPara="1" vertOverflow="ellipsis" vert="horz" wrap="square" anchor="ctr" anchorCtr="1"/>
        <a:lstStyle/>
        <a:p>
          <a:pPr>
            <a:defRPr sz="1200" b="1" i="0" u="none" strike="noStrike" kern="1200" baseline="0">
              <a:solidFill>
                <a:srgbClr val="0B3689"/>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'Alumni Characteristics'!$D$165</c:f>
              <c:strCache>
                <c:ptCount val="1"/>
                <c:pt idx="0">
                  <c:v>Intern (n=2248)</c:v>
                </c:pt>
              </c:strCache>
            </c:strRef>
          </c:tx>
          <c:dPt>
            <c:idx val="0"/>
            <c:bubble3D val="0"/>
            <c:spPr>
              <a:solidFill>
                <a:srgbClr val="E3CAA4"/>
              </a:solidFill>
              <a:ln>
                <a:noFill/>
              </a:ln>
              <a:effectLst/>
            </c:spPr>
            <c:extLst>
              <c:ext xmlns:c16="http://schemas.microsoft.com/office/drawing/2014/chart" uri="{C3380CC4-5D6E-409C-BE32-E72D297353CC}">
                <c16:uniqueId val="{00000001-0113-4BC5-A64C-7130AAE5D49E}"/>
              </c:ext>
            </c:extLst>
          </c:dPt>
          <c:dPt>
            <c:idx val="1"/>
            <c:bubble3D val="0"/>
            <c:spPr>
              <a:solidFill>
                <a:schemeClr val="accent2"/>
              </a:solidFill>
              <a:ln>
                <a:noFill/>
              </a:ln>
              <a:effectLst/>
            </c:spPr>
            <c:extLst>
              <c:ext xmlns:c16="http://schemas.microsoft.com/office/drawing/2014/chart" uri="{C3380CC4-5D6E-409C-BE32-E72D297353CC}">
                <c16:uniqueId val="{00000003-0113-4BC5-A64C-7130AAE5D49E}"/>
              </c:ext>
            </c:extLst>
          </c:dPt>
          <c:dPt>
            <c:idx val="2"/>
            <c:bubble3D val="0"/>
            <c:spPr>
              <a:solidFill>
                <a:srgbClr val="FBA83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6-C60D-49ED-8F9A-17C09A63412A}"/>
              </c:ext>
            </c:extLst>
          </c:dPt>
          <c:dLbls>
            <c:dLbl>
              <c:idx val="1"/>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0113-4BC5-A64C-7130AAE5D49E}"/>
                </c:ext>
              </c:extLst>
            </c:dLbl>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extLst>
                <c:ext xmlns:c15="http://schemas.microsoft.com/office/drawing/2012/chart" uri="{02D57815-91ED-43cb-92C2-25804820EDAC}">
                  <c15:fullRef>
                    <c15:sqref>'Alumni Characteristics'!$C$166:$C$169</c15:sqref>
                  </c15:fullRef>
                </c:ext>
              </c:extLst>
              <c:f>('Alumni Characteristics'!$C$166:$C$167,'Alumni Characteristics'!$C$169)</c:f>
              <c:strCache>
                <c:ptCount val="3"/>
                <c:pt idx="0">
                  <c:v>Female</c:v>
                </c:pt>
                <c:pt idx="1">
                  <c:v>Male</c:v>
                </c:pt>
                <c:pt idx="2">
                  <c:v>Prefer not to answer</c:v>
                </c:pt>
              </c:strCache>
            </c:strRef>
          </c:cat>
          <c:val>
            <c:numRef>
              <c:extLst>
                <c:ext xmlns:c15="http://schemas.microsoft.com/office/drawing/2012/chart" uri="{02D57815-91ED-43cb-92C2-25804820EDAC}">
                  <c15:fullRef>
                    <c15:sqref>'Alumni Characteristics'!$D$166:$D$169</c15:sqref>
                  </c15:fullRef>
                </c:ext>
              </c:extLst>
              <c:f>('Alumni Characteristics'!$D$166:$D$167,'Alumni Characteristics'!$D$169)</c:f>
              <c:numCache>
                <c:formatCode>0.0%</c:formatCode>
                <c:ptCount val="3"/>
                <c:pt idx="0">
                  <c:v>0.51779359430604988</c:v>
                </c:pt>
                <c:pt idx="1">
                  <c:v>0.46930604982206403</c:v>
                </c:pt>
                <c:pt idx="2">
                  <c:v>1.2900355871886119E-2</c:v>
                </c:pt>
              </c:numCache>
            </c:numRef>
          </c:val>
          <c:extLst>
            <c:ext xmlns:c15="http://schemas.microsoft.com/office/drawing/2012/chart" uri="{02D57815-91ED-43cb-92C2-25804820EDAC}">
              <c15:categoryFilterExceptions/>
            </c:ext>
            <c:ext xmlns:c16="http://schemas.microsoft.com/office/drawing/2014/chart" uri="{C3380CC4-5D6E-409C-BE32-E72D297353CC}">
              <c16:uniqueId val="{00000008-0113-4BC5-A64C-7130AAE5D49E}"/>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7.5518093615884296E-2"/>
          <c:y val="0.79290399292696123"/>
          <c:w val="0.88872833274886032"/>
          <c:h val="0.170895829645279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277728068082402E-2"/>
          <c:w val="1"/>
          <c:h val="0.60150918635170603"/>
        </c:manualLayout>
      </c:layout>
      <c:barChart>
        <c:barDir val="col"/>
        <c:grouping val="clustered"/>
        <c:varyColors val="0"/>
        <c:ser>
          <c:idx val="0"/>
          <c:order val="0"/>
          <c:tx>
            <c:strRef>
              <c:f>'q12'!$N$17</c:f>
              <c:strCache>
                <c:ptCount val="1"/>
                <c:pt idx="0">
                  <c:v>Became more positive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'q12'!$O$15:$T$16</c:f>
              <c:multiLvlStrCache>
                <c:ptCount val="6"/>
                <c:lvl>
                  <c:pt idx="0">
                    <c:v>United States
in general</c:v>
                  </c:pt>
                  <c:pt idx="1">
                    <c:v>American
culture </c:v>
                  </c:pt>
                  <c:pt idx="2">
                    <c:v>American
people </c:v>
                  </c:pt>
                  <c:pt idx="3">
                    <c:v>American
way of
doing
business </c:v>
                  </c:pt>
                  <c:pt idx="4">
                    <c:v>American
companies or
organizations </c:v>
                  </c:pt>
                  <c:pt idx="5">
                    <c:v>American political system </c:v>
                  </c:pt>
                </c:lvl>
                <c:lvl>
                  <c:pt idx="0">
                    <c:v>Overall (n=3323)</c:v>
                  </c:pt>
                </c:lvl>
              </c:multiLvlStrCache>
            </c:multiLvlStrRef>
          </c:cat>
          <c:val>
            <c:numRef>
              <c:f>'q12'!$O$17:$T$17</c:f>
              <c:numCache>
                <c:formatCode>0%</c:formatCode>
                <c:ptCount val="6"/>
                <c:pt idx="0">
                  <c:v>0.73126692747517308</c:v>
                </c:pt>
                <c:pt idx="1">
                  <c:v>0.70689136322600055</c:v>
                </c:pt>
                <c:pt idx="2">
                  <c:v>0.75564249172434539</c:v>
                </c:pt>
                <c:pt idx="3">
                  <c:v>0.6638579596749925</c:v>
                </c:pt>
                <c:pt idx="4">
                  <c:v>0.68251579897682813</c:v>
                </c:pt>
                <c:pt idx="5">
                  <c:v>0.31718326813120673</c:v>
                </c:pt>
              </c:numCache>
            </c:numRef>
          </c:val>
          <c:extLst>
            <c:ext xmlns:c16="http://schemas.microsoft.com/office/drawing/2014/chart" uri="{C3380CC4-5D6E-409C-BE32-E72D297353CC}">
              <c16:uniqueId val="{00000000-546F-4AA6-BA8C-4D94B3AD803F}"/>
            </c:ext>
          </c:extLst>
        </c:ser>
        <c:ser>
          <c:idx val="1"/>
          <c:order val="1"/>
          <c:tx>
            <c:strRef>
              <c:f>'q12'!$N$18</c:f>
              <c:strCache>
                <c:ptCount val="1"/>
                <c:pt idx="0">
                  <c:v>Stayed the same</c:v>
                </c:pt>
              </c:strCache>
            </c:strRef>
          </c:tx>
          <c:spPr>
            <a:solidFill>
              <a:srgbClr val="CDE3E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'q12'!$O$15:$T$16</c:f>
              <c:multiLvlStrCache>
                <c:ptCount val="6"/>
                <c:lvl>
                  <c:pt idx="0">
                    <c:v>United States
in general</c:v>
                  </c:pt>
                  <c:pt idx="1">
                    <c:v>American
culture </c:v>
                  </c:pt>
                  <c:pt idx="2">
                    <c:v>American
people </c:v>
                  </c:pt>
                  <c:pt idx="3">
                    <c:v>American
way of
doing
business </c:v>
                  </c:pt>
                  <c:pt idx="4">
                    <c:v>American
companies or
organizations </c:v>
                  </c:pt>
                  <c:pt idx="5">
                    <c:v>American political system </c:v>
                  </c:pt>
                </c:lvl>
                <c:lvl>
                  <c:pt idx="0">
                    <c:v>Overall (n=3323)</c:v>
                  </c:pt>
                </c:lvl>
              </c:multiLvlStrCache>
            </c:multiLvlStrRef>
          </c:cat>
          <c:val>
            <c:numRef>
              <c:f>'q12'!$O$18:$T$18</c:f>
              <c:numCache>
                <c:formatCode>0%</c:formatCode>
                <c:ptCount val="6"/>
                <c:pt idx="0">
                  <c:v>0.22810713210953956</c:v>
                </c:pt>
                <c:pt idx="1">
                  <c:v>0.25218176346674692</c:v>
                </c:pt>
                <c:pt idx="2">
                  <c:v>0.20463436653626238</c:v>
                </c:pt>
                <c:pt idx="3">
                  <c:v>0.27535359614805899</c:v>
                </c:pt>
                <c:pt idx="4">
                  <c:v>0.25308456214264219</c:v>
                </c:pt>
                <c:pt idx="5">
                  <c:v>0.43966295516099912</c:v>
                </c:pt>
              </c:numCache>
            </c:numRef>
          </c:val>
          <c:extLst>
            <c:ext xmlns:c16="http://schemas.microsoft.com/office/drawing/2014/chart" uri="{C3380CC4-5D6E-409C-BE32-E72D297353CC}">
              <c16:uniqueId val="{00000001-546F-4AA6-BA8C-4D94B3AD803F}"/>
            </c:ext>
          </c:extLst>
        </c:ser>
        <c:ser>
          <c:idx val="2"/>
          <c:order val="2"/>
          <c:tx>
            <c:strRef>
              <c:f>'q12'!$N$19</c:f>
              <c:strCache>
                <c:ptCount val="1"/>
                <c:pt idx="0">
                  <c:v>Became more negative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'q12'!$O$15:$T$16</c:f>
              <c:multiLvlStrCache>
                <c:ptCount val="6"/>
                <c:lvl>
                  <c:pt idx="0">
                    <c:v>United States
in general</c:v>
                  </c:pt>
                  <c:pt idx="1">
                    <c:v>American
culture </c:v>
                  </c:pt>
                  <c:pt idx="2">
                    <c:v>American
people </c:v>
                  </c:pt>
                  <c:pt idx="3">
                    <c:v>American
way of
doing
business </c:v>
                  </c:pt>
                  <c:pt idx="4">
                    <c:v>American
companies or
organizations </c:v>
                  </c:pt>
                  <c:pt idx="5">
                    <c:v>American political system </c:v>
                  </c:pt>
                </c:lvl>
                <c:lvl>
                  <c:pt idx="0">
                    <c:v>Overall (n=3323)</c:v>
                  </c:pt>
                </c:lvl>
              </c:multiLvlStrCache>
            </c:multiLvlStrRef>
          </c:cat>
          <c:val>
            <c:numRef>
              <c:f>'q12'!$O$19:$T$19</c:f>
              <c:numCache>
                <c:formatCode>0%</c:formatCode>
                <c:ptCount val="6"/>
                <c:pt idx="0">
                  <c:v>4.0625940415287387E-2</c:v>
                </c:pt>
                <c:pt idx="1">
                  <c:v>4.0926873307252483E-2</c:v>
                </c:pt>
                <c:pt idx="2">
                  <c:v>3.9723141739392114E-2</c:v>
                </c:pt>
                <c:pt idx="3">
                  <c:v>6.0788444176948543E-2</c:v>
                </c:pt>
                <c:pt idx="4">
                  <c:v>6.4399638880529644E-2</c:v>
                </c:pt>
                <c:pt idx="5">
                  <c:v>0.24315377670779414</c:v>
                </c:pt>
              </c:numCache>
            </c:numRef>
          </c:val>
          <c:extLst>
            <c:ext xmlns:c16="http://schemas.microsoft.com/office/drawing/2014/chart" uri="{C3380CC4-5D6E-409C-BE32-E72D297353CC}">
              <c16:uniqueId val="{00000002-546F-4AA6-BA8C-4D94B3AD803F}"/>
            </c:ext>
          </c:extLst>
        </c:ser>
        <c:dLbls>
          <c:dLblPos val="outEnd"/>
          <c:showLegendKey val="0"/>
          <c:showVal val="1"/>
          <c:showCatName val="0"/>
          <c:showSerName val="0"/>
          <c:showPercent val="0"/>
          <c:showBubbleSize val="0"/>
        </c:dLbls>
        <c:gapWidth val="219"/>
        <c:overlap val="-27"/>
        <c:axId val="612309184"/>
        <c:axId val="612308200"/>
      </c:barChart>
      <c:catAx>
        <c:axId val="61230918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2308200"/>
        <c:crosses val="autoZero"/>
        <c:auto val="1"/>
        <c:lblAlgn val="ctr"/>
        <c:lblOffset val="100"/>
        <c:noMultiLvlLbl val="0"/>
      </c:catAx>
      <c:valAx>
        <c:axId val="612308200"/>
        <c:scaling>
          <c:orientation val="minMax"/>
        </c:scaling>
        <c:delete val="1"/>
        <c:axPos val="l"/>
        <c:numFmt formatCode="0%" sourceLinked="1"/>
        <c:majorTickMark val="none"/>
        <c:minorTickMark val="none"/>
        <c:tickLblPos val="nextTo"/>
        <c:crossAx val="612309184"/>
        <c:crosses val="autoZero"/>
        <c:crossBetween val="between"/>
      </c:valAx>
      <c:spPr>
        <a:noFill/>
        <a:ln>
          <a:noFill/>
        </a:ln>
        <a:effectLst/>
      </c:spPr>
    </c:plotArea>
    <c:legend>
      <c:legendPos val="b"/>
      <c:layout>
        <c:manualLayout>
          <c:xMode val="edge"/>
          <c:yMode val="edge"/>
          <c:x val="8.454264673223337E-2"/>
          <c:y val="0.9006113865066544"/>
          <c:w val="0.85757630876888236"/>
          <c:h val="8.018512964871737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'Participant Satisfaction'!$B$7</c:f>
              <c:strCache>
                <c:ptCount val="1"/>
                <c:pt idx="0">
                  <c:v>Learned to better interact with people from different cultures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'Participant Satisfaction'!$A$8:$A$12</c:f>
              <c:strCache>
                <c:ptCount val="5"/>
                <c:pt idx="0">
                  <c:v>Strongly Agree</c:v>
                </c:pt>
                <c:pt idx="1">
                  <c:v>Agree</c:v>
                </c:pt>
                <c:pt idx="2">
                  <c:v>Neutral</c:v>
                </c:pt>
                <c:pt idx="3">
                  <c:v>Disagree</c:v>
                </c:pt>
                <c:pt idx="4">
                  <c:v>Strongly Disagree</c:v>
                </c:pt>
              </c:strCache>
            </c:strRef>
          </c:cat>
          <c:val>
            <c:numRef>
              <c:f>'Participant Satisfaction'!$B$8:$B$12</c:f>
              <c:numCache>
                <c:formatCode>0%</c:formatCode>
                <c:ptCount val="5"/>
                <c:pt idx="0">
                  <c:v>0.52300000000000002</c:v>
                </c:pt>
                <c:pt idx="1">
                  <c:v>0.39500000000000002</c:v>
                </c:pt>
                <c:pt idx="2">
                  <c:v>6.9000000000000006E-2</c:v>
                </c:pt>
                <c:pt idx="3">
                  <c:v>8.9999999999999993E-3</c:v>
                </c:pt>
                <c:pt idx="4">
                  <c:v>3.0000000000000001E-3</c:v>
                </c:pt>
              </c:numCache>
            </c:numRef>
          </c:val>
          <c:extLst>
            <c:ext xmlns:c16="http://schemas.microsoft.com/office/drawing/2014/chart" uri="{C3380CC4-5D6E-409C-BE32-E72D297353CC}">
              <c16:uniqueId val="{00000000-B114-4D84-A747-AF2D024FAB55}"/>
            </c:ext>
          </c:extLst>
        </c:ser>
        <c:ser>
          <c:idx val="1"/>
          <c:order val="1"/>
          <c:tx>
            <c:strRef>
              <c:f>'Participant Satisfaction'!$C$7</c:f>
              <c:strCache>
                <c:ptCount val="1"/>
                <c:pt idx="0">
                  <c:v>Improved English language skills</c:v>
                </c:pt>
              </c:strCache>
            </c:strRef>
          </c:tx>
          <c:spPr>
            <a:solidFill>
              <a:srgbClr val="CDE3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'Participant Satisfaction'!$A$8:$A$12</c:f>
              <c:strCache>
                <c:ptCount val="5"/>
                <c:pt idx="0">
                  <c:v>Strongly Agree</c:v>
                </c:pt>
                <c:pt idx="1">
                  <c:v>Agree</c:v>
                </c:pt>
                <c:pt idx="2">
                  <c:v>Neutral</c:v>
                </c:pt>
                <c:pt idx="3">
                  <c:v>Disagree</c:v>
                </c:pt>
                <c:pt idx="4">
                  <c:v>Strongly Disagree</c:v>
                </c:pt>
              </c:strCache>
            </c:strRef>
          </c:cat>
          <c:val>
            <c:numRef>
              <c:f>'Participant Satisfaction'!$C$8:$C$12</c:f>
              <c:numCache>
                <c:formatCode>0%</c:formatCode>
                <c:ptCount val="5"/>
                <c:pt idx="0">
                  <c:v>0.53</c:v>
                </c:pt>
                <c:pt idx="1">
                  <c:v>0.38299999999999995</c:v>
                </c:pt>
                <c:pt idx="2">
                  <c:v>6.7000000000000004E-2</c:v>
                </c:pt>
                <c:pt idx="3">
                  <c:v>1.3000000000000001E-2</c:v>
                </c:pt>
                <c:pt idx="4">
                  <c:v>6.0000000000000001E-3</c:v>
                </c:pt>
              </c:numCache>
            </c:numRef>
          </c:val>
          <c:extLst>
            <c:ext xmlns:c16="http://schemas.microsoft.com/office/drawing/2014/chart" uri="{C3380CC4-5D6E-409C-BE32-E72D297353CC}">
              <c16:uniqueId val="{00000001-B114-4D84-A747-AF2D024FAB55}"/>
            </c:ext>
          </c:extLst>
        </c:ser>
        <c:ser>
          <c:idx val="2"/>
          <c:order val="2"/>
          <c:tx>
            <c:strRef>
              <c:f>'Participant Satisfaction'!$D$7</c:f>
              <c:strCache>
                <c:ptCount val="1"/>
                <c:pt idx="0">
                  <c:v>Satisfied with the program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'Participant Satisfaction'!$A$8:$A$12</c:f>
              <c:strCache>
                <c:ptCount val="5"/>
                <c:pt idx="0">
                  <c:v>Strongly Agree</c:v>
                </c:pt>
                <c:pt idx="1">
                  <c:v>Agree</c:v>
                </c:pt>
                <c:pt idx="2">
                  <c:v>Neutral</c:v>
                </c:pt>
                <c:pt idx="3">
                  <c:v>Disagree</c:v>
                </c:pt>
                <c:pt idx="4">
                  <c:v>Strongly Disagree</c:v>
                </c:pt>
              </c:strCache>
            </c:strRef>
          </c:cat>
          <c:val>
            <c:numRef>
              <c:f>'Participant Satisfaction'!$D$8:$D$12</c:f>
              <c:numCache>
                <c:formatCode>0%</c:formatCode>
                <c:ptCount val="5"/>
                <c:pt idx="0">
                  <c:v>0.64219079145350588</c:v>
                </c:pt>
                <c:pt idx="1">
                  <c:v>0.28287691844718627</c:v>
                </c:pt>
                <c:pt idx="2">
                  <c:v>3.8519410171531751E-2</c:v>
                </c:pt>
                <c:pt idx="3">
                  <c:v>2.19681011134517E-2</c:v>
                </c:pt>
                <c:pt idx="4">
                  <c:v>1.4444778814324403E-2</c:v>
                </c:pt>
              </c:numCache>
            </c:numRef>
          </c:val>
          <c:extLst>
            <c:ext xmlns:c16="http://schemas.microsoft.com/office/drawing/2014/chart" uri="{C3380CC4-5D6E-409C-BE32-E72D297353CC}">
              <c16:uniqueId val="{00000002-B114-4D84-A747-AF2D024FAB55}"/>
            </c:ext>
          </c:extLst>
        </c:ser>
        <c:ser>
          <c:idx val="3"/>
          <c:order val="3"/>
          <c:tx>
            <c:strRef>
              <c:f>'Participant Satisfaction'!$E$7</c:f>
              <c:strCache>
                <c:ptCount val="1"/>
                <c:pt idx="0">
                  <c:v>Learned specific work skills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'Participant Satisfaction'!$A$8:$A$12</c:f>
              <c:strCache>
                <c:ptCount val="5"/>
                <c:pt idx="0">
                  <c:v>Strongly Agree</c:v>
                </c:pt>
                <c:pt idx="1">
                  <c:v>Agree</c:v>
                </c:pt>
                <c:pt idx="2">
                  <c:v>Neutral</c:v>
                </c:pt>
                <c:pt idx="3">
                  <c:v>Disagree</c:v>
                </c:pt>
                <c:pt idx="4">
                  <c:v>Strongly Disagree</c:v>
                </c:pt>
              </c:strCache>
            </c:strRef>
          </c:cat>
          <c:val>
            <c:numRef>
              <c:f>'Participant Satisfaction'!$E$8:$E$12</c:f>
              <c:numCache>
                <c:formatCode>0.0%</c:formatCode>
                <c:ptCount val="5"/>
                <c:pt idx="0">
                  <c:v>0.54829972916039726</c:v>
                </c:pt>
                <c:pt idx="1">
                  <c:v>0.35329521516701773</c:v>
                </c:pt>
                <c:pt idx="2">
                  <c:v>7.1321095395726758E-2</c:v>
                </c:pt>
                <c:pt idx="3">
                  <c:v>1.8958772193800783E-2</c:v>
                </c:pt>
                <c:pt idx="4">
                  <c:v>8.1251880830574778E-3</c:v>
                </c:pt>
              </c:numCache>
            </c:numRef>
          </c:val>
          <c:extLst>
            <c:ext xmlns:c16="http://schemas.microsoft.com/office/drawing/2014/chart" uri="{C3380CC4-5D6E-409C-BE32-E72D297353CC}">
              <c16:uniqueId val="{00000003-B114-4D84-A747-AF2D024FAB55}"/>
            </c:ext>
          </c:extLst>
        </c:ser>
        <c:dLbls>
          <c:dLblPos val="outEnd"/>
          <c:showLegendKey val="0"/>
          <c:showVal val="1"/>
          <c:showCatName val="0"/>
          <c:showSerName val="0"/>
          <c:showPercent val="0"/>
          <c:showBubbleSize val="0"/>
        </c:dLbls>
        <c:gapWidth val="219"/>
        <c:overlap val="-27"/>
        <c:axId val="826695176"/>
        <c:axId val="826727976"/>
      </c:barChart>
      <c:catAx>
        <c:axId val="82669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727976"/>
        <c:crosses val="autoZero"/>
        <c:auto val="1"/>
        <c:lblAlgn val="ctr"/>
        <c:lblOffset val="100"/>
        <c:noMultiLvlLbl val="0"/>
      </c:catAx>
      <c:valAx>
        <c:axId val="826727976"/>
        <c:scaling>
          <c:orientation val="minMax"/>
        </c:scaling>
        <c:delete val="1"/>
        <c:axPos val="l"/>
        <c:numFmt formatCode="0%" sourceLinked="1"/>
        <c:majorTickMark val="none"/>
        <c:minorTickMark val="none"/>
        <c:tickLblPos val="nextTo"/>
        <c:crossAx val="8266951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91953029742840142"/>
          <c:w val="1"/>
          <c:h val="8.0469702571598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w="25400">
              <a:solidFill>
                <a:srgbClr val="124B98"/>
              </a:solidFill>
            </a:ln>
            <a:effectLst/>
          </c:spPr>
          <c:invertIfNegative val="0"/>
          <c:dLbls>
            <c:dLbl>
              <c:idx val="0"/>
              <c:layout>
                <c:manualLayout>
                  <c:x val="1.5201224846894139E-3"/>
                  <c:y val="2.01589384660233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29-49E4-9D69-C09748CDAFDD}"/>
                </c:ext>
              </c:extLst>
            </c:dLbl>
            <c:dLbl>
              <c:idx val="1"/>
              <c:layout>
                <c:manualLayout>
                  <c:x val="3.8005249343832019E-3"/>
                  <c:y val="-4.16776027996500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29-49E4-9D69-C09748CDAFDD}"/>
                </c:ext>
              </c:extLst>
            </c:dLbl>
            <c:dLbl>
              <c:idx val="2"/>
              <c:layout>
                <c:manualLayout>
                  <c:x val="4.5363079615048121E-4"/>
                  <c:y val="-2.33923884514444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29-49E4-9D69-C09748CDAFDD}"/>
                </c:ext>
              </c:extLst>
            </c:dLbl>
            <c:dLbl>
              <c:idx val="3"/>
              <c:layout>
                <c:manualLayout>
                  <c:x val="2.6027996500438463E-3"/>
                  <c:y val="-8.5629921259844637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29-49E4-9D69-C09748CDAF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'Benefits to Alumni'!$P$14:$P$17</c:f>
              <c:strCache>
                <c:ptCount val="4"/>
                <c:pt idx="0">
                  <c:v>A great deal</c:v>
                </c:pt>
                <c:pt idx="1">
                  <c:v>Somewhat</c:v>
                </c:pt>
                <c:pt idx="2">
                  <c:v>A little</c:v>
                </c:pt>
                <c:pt idx="3">
                  <c:v>Not at All</c:v>
                </c:pt>
              </c:strCache>
            </c:strRef>
          </c:cat>
          <c:val>
            <c:numRef>
              <c:f>'Benefits to Alumni'!$O$14:$O$17</c:f>
              <c:numCache>
                <c:formatCode>0%</c:formatCode>
                <c:ptCount val="4"/>
                <c:pt idx="0">
                  <c:v>0.68</c:v>
                </c:pt>
                <c:pt idx="1">
                  <c:v>0.26200000000000001</c:v>
                </c:pt>
                <c:pt idx="2">
                  <c:v>0.04</c:v>
                </c:pt>
                <c:pt idx="3">
                  <c:v>1.6E-2</c:v>
                </c:pt>
              </c:numCache>
            </c:numRef>
          </c:val>
          <c:extLst>
            <c:ext xmlns:c16="http://schemas.microsoft.com/office/drawing/2014/chart" uri="{C3380CC4-5D6E-409C-BE32-E72D297353CC}">
              <c16:uniqueId val="{00000004-5C29-49E4-9D69-C09748CDAFDD}"/>
            </c:ext>
          </c:extLst>
        </c:ser>
        <c:dLbls>
          <c:dLblPos val="inEnd"/>
          <c:showLegendKey val="0"/>
          <c:showVal val="1"/>
          <c:showCatName val="0"/>
          <c:showSerName val="0"/>
          <c:showPercent val="0"/>
          <c:showBubbleSize val="0"/>
        </c:dLbls>
        <c:gapWidth val="150"/>
        <c:axId val="598713152"/>
        <c:axId val="598714136"/>
      </c:barChart>
      <c:catAx>
        <c:axId val="59871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8714136"/>
        <c:crosses val="autoZero"/>
        <c:auto val="1"/>
        <c:lblAlgn val="ctr"/>
        <c:lblOffset val="100"/>
        <c:noMultiLvlLbl val="0"/>
      </c:catAx>
      <c:valAx>
        <c:axId val="598714136"/>
        <c:scaling>
          <c:orientation val="minMax"/>
        </c:scaling>
        <c:delete val="1"/>
        <c:axPos val="l"/>
        <c:numFmt formatCode="0%" sourceLinked="1"/>
        <c:majorTickMark val="none"/>
        <c:minorTickMark val="none"/>
        <c:tickLblPos val="nextTo"/>
        <c:crossAx val="5987131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383838292677964"/>
          <c:y val="2.928856268799322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706036745406817E-2"/>
          <c:y val="6.5231481481481488E-2"/>
          <c:w val="0.85862729658792647"/>
          <c:h val="0.72088764946048411"/>
        </c:manualLayout>
      </c:layout>
      <c:barChart>
        <c:barDir val="col"/>
        <c:grouping val="clustered"/>
        <c:varyColors val="0"/>
        <c:ser>
          <c:idx val="0"/>
          <c:order val="0"/>
          <c:tx>
            <c:strRef>
              <c:f>'Econ bens'!$B$1</c:f>
              <c:strCache>
                <c:ptCount val="1"/>
                <c:pt idx="0">
                  <c:v> Participants (2017)</c:v>
                </c:pt>
              </c:strCache>
            </c:strRef>
          </c:tx>
          <c:spPr>
            <a:solidFill>
              <a:srgbClr val="74C5E9"/>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3-7ECA-4399-A50C-D6A0CB5F9FB7}"/>
              </c:ext>
            </c:extLst>
          </c:dPt>
          <c:dPt>
            <c:idx val="1"/>
            <c:invertIfNegative val="0"/>
            <c:bubble3D val="0"/>
            <c:spPr>
              <a:solidFill>
                <a:srgbClr val="0B3689"/>
              </a:solidFill>
              <a:ln>
                <a:noFill/>
              </a:ln>
              <a:effectLst/>
            </c:spPr>
            <c:extLst>
              <c:ext xmlns:c16="http://schemas.microsoft.com/office/drawing/2014/chart" uri="{C3380CC4-5D6E-409C-BE32-E72D297353CC}">
                <c16:uniqueId val="{00000001-7ECA-4399-A50C-D6A0CB5F9FB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 bens'!$A$2:$A$3</c:f>
              <c:strCache>
                <c:ptCount val="2"/>
                <c:pt idx="0">
                  <c:v>Intern</c:v>
                </c:pt>
                <c:pt idx="1">
                  <c:v>Trainee</c:v>
                </c:pt>
              </c:strCache>
            </c:strRef>
          </c:cat>
          <c:val>
            <c:numRef>
              <c:f>'Econ bens'!$B$2:$B$3</c:f>
              <c:numCache>
                <c:formatCode>#,##0</c:formatCode>
                <c:ptCount val="2"/>
                <c:pt idx="0">
                  <c:v>26250</c:v>
                </c:pt>
                <c:pt idx="1">
                  <c:v>10918</c:v>
                </c:pt>
              </c:numCache>
            </c:numRef>
          </c:val>
          <c:extLst>
            <c:ext xmlns:c16="http://schemas.microsoft.com/office/drawing/2014/chart" uri="{C3380CC4-5D6E-409C-BE32-E72D297353CC}">
              <c16:uniqueId val="{00000002-7ECA-4399-A50C-D6A0CB5F9FB7}"/>
            </c:ext>
          </c:extLst>
        </c:ser>
        <c:dLbls>
          <c:showLegendKey val="0"/>
          <c:showVal val="0"/>
          <c:showCatName val="0"/>
          <c:showSerName val="0"/>
          <c:showPercent val="0"/>
          <c:showBubbleSize val="0"/>
        </c:dLbls>
        <c:gapWidth val="219"/>
        <c:overlap val="-27"/>
        <c:axId val="543901120"/>
        <c:axId val="543899808"/>
      </c:barChart>
      <c:catAx>
        <c:axId val="54390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899808"/>
        <c:crosses val="autoZero"/>
        <c:auto val="1"/>
        <c:lblAlgn val="ctr"/>
        <c:lblOffset val="100"/>
        <c:noMultiLvlLbl val="0"/>
      </c:catAx>
      <c:valAx>
        <c:axId val="543899808"/>
        <c:scaling>
          <c:orientation val="minMax"/>
        </c:scaling>
        <c:delete val="1"/>
        <c:axPos val="l"/>
        <c:numFmt formatCode="#,##0" sourceLinked="1"/>
        <c:majorTickMark val="none"/>
        <c:minorTickMark val="none"/>
        <c:tickLblPos val="nextTo"/>
        <c:crossAx val="54390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'Econ bens'!$F$1</c:f>
              <c:strCache>
                <c:ptCount val="1"/>
                <c:pt idx="0">
                  <c:v>Program Duration (months)</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3-D073-4A01-A571-A0C50D1E4AF6}"/>
              </c:ext>
            </c:extLst>
          </c:dPt>
          <c:dPt>
            <c:idx val="1"/>
            <c:invertIfNegative val="0"/>
            <c:bubble3D val="0"/>
            <c:spPr>
              <a:solidFill>
                <a:srgbClr val="0B3689"/>
              </a:solidFill>
              <a:ln>
                <a:noFill/>
              </a:ln>
              <a:effectLst/>
            </c:spPr>
            <c:extLst>
              <c:ext xmlns:c16="http://schemas.microsoft.com/office/drawing/2014/chart" uri="{C3380CC4-5D6E-409C-BE32-E72D297353CC}">
                <c16:uniqueId val="{00000001-D073-4A01-A571-A0C50D1E4A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 bens'!$A$2:$A$3</c:f>
              <c:strCache>
                <c:ptCount val="2"/>
                <c:pt idx="0">
                  <c:v>Intern</c:v>
                </c:pt>
                <c:pt idx="1">
                  <c:v>Trainee</c:v>
                </c:pt>
              </c:strCache>
            </c:strRef>
          </c:cat>
          <c:val>
            <c:numRef>
              <c:f>'Econ bens'!$F$2:$F$3</c:f>
              <c:numCache>
                <c:formatCode>General</c:formatCode>
                <c:ptCount val="2"/>
                <c:pt idx="0">
                  <c:v>8.0399999999999991</c:v>
                </c:pt>
                <c:pt idx="1">
                  <c:v>11.32</c:v>
                </c:pt>
              </c:numCache>
            </c:numRef>
          </c:val>
          <c:extLst>
            <c:ext xmlns:c16="http://schemas.microsoft.com/office/drawing/2014/chart" uri="{C3380CC4-5D6E-409C-BE32-E72D297353CC}">
              <c16:uniqueId val="{00000002-D073-4A01-A571-A0C50D1E4AF6}"/>
            </c:ext>
          </c:extLst>
        </c:ser>
        <c:dLbls>
          <c:dLblPos val="outEnd"/>
          <c:showLegendKey val="0"/>
          <c:showVal val="1"/>
          <c:showCatName val="0"/>
          <c:showSerName val="0"/>
          <c:showPercent val="0"/>
          <c:showBubbleSize val="0"/>
        </c:dLbls>
        <c:gapWidth val="219"/>
        <c:overlap val="-27"/>
        <c:axId val="703703888"/>
        <c:axId val="703706184"/>
      </c:barChart>
      <c:catAx>
        <c:axId val="70370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3706184"/>
        <c:crosses val="autoZero"/>
        <c:auto val="1"/>
        <c:lblAlgn val="ctr"/>
        <c:lblOffset val="100"/>
        <c:noMultiLvlLbl val="0"/>
      </c:catAx>
      <c:valAx>
        <c:axId val="703706184"/>
        <c:scaling>
          <c:orientation val="minMax"/>
        </c:scaling>
        <c:delete val="1"/>
        <c:axPos val="l"/>
        <c:numFmt formatCode="General" sourceLinked="1"/>
        <c:majorTickMark val="none"/>
        <c:minorTickMark val="none"/>
        <c:tickLblPos val="nextTo"/>
        <c:crossAx val="70370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'Econ bens'!$A$2</c:f>
              <c:strCache>
                <c:ptCount val="1"/>
                <c:pt idx="0">
                  <c:v>Intern</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 bens'!$B$1:$C$1,'Econ bens'!$E$1:$G$1)</c:f>
              <c:strCache>
                <c:ptCount val="1"/>
                <c:pt idx="0">
                  <c:v>Average
Monthly
Spending</c:v>
                </c:pt>
              </c:strCache>
              <c:extLst/>
            </c:strRef>
          </c:cat>
          <c:val>
            <c:numRef>
              <c:f>('Econ bens'!$B$2:$C$2,'Econ bens'!$E$2:$G$2)</c:f>
              <c:numCache>
                <c:formatCode>"$"#,##0;[Red]\-"$"#,##0</c:formatCode>
                <c:ptCount val="1"/>
                <c:pt idx="0">
                  <c:v>1925</c:v>
                </c:pt>
              </c:numCache>
              <c:extLst/>
            </c:numRef>
          </c:val>
          <c:extLst>
            <c:ext xmlns:c16="http://schemas.microsoft.com/office/drawing/2014/chart" uri="{C3380CC4-5D6E-409C-BE32-E72D297353CC}">
              <c16:uniqueId val="{00000000-7003-45F5-912F-9FA07F3D0968}"/>
            </c:ext>
          </c:extLst>
        </c:ser>
        <c:ser>
          <c:idx val="1"/>
          <c:order val="1"/>
          <c:tx>
            <c:strRef>
              <c:f>'Econ bens'!$A$3</c:f>
              <c:strCache>
                <c:ptCount val="1"/>
                <c:pt idx="0">
                  <c:v>Trainee</c:v>
                </c:pt>
              </c:strCache>
            </c:strRef>
          </c:tx>
          <c:spPr>
            <a:solidFill>
              <a:srgbClr val="0B36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 bens'!$B$1:$C$1,'Econ bens'!$E$1:$G$1)</c:f>
              <c:strCache>
                <c:ptCount val="1"/>
                <c:pt idx="0">
                  <c:v>Average
Monthly
Spending</c:v>
                </c:pt>
              </c:strCache>
              <c:extLst/>
            </c:strRef>
          </c:cat>
          <c:val>
            <c:numRef>
              <c:f>('Econ bens'!$B$3:$C$3,'Econ bens'!$E$3:$G$3)</c:f>
              <c:numCache>
                <c:formatCode>"$"#,##0;[Red]\-"$"#,##0</c:formatCode>
                <c:ptCount val="1"/>
                <c:pt idx="0">
                  <c:v>2075</c:v>
                </c:pt>
              </c:numCache>
              <c:extLst/>
            </c:numRef>
          </c:val>
          <c:extLst>
            <c:ext xmlns:c16="http://schemas.microsoft.com/office/drawing/2014/chart" uri="{C3380CC4-5D6E-409C-BE32-E72D297353CC}">
              <c16:uniqueId val="{00000001-7003-45F5-912F-9FA07F3D0968}"/>
            </c:ext>
          </c:extLst>
        </c:ser>
        <c:dLbls>
          <c:dLblPos val="outEnd"/>
          <c:showLegendKey val="0"/>
          <c:showVal val="1"/>
          <c:showCatName val="0"/>
          <c:showSerName val="0"/>
          <c:showPercent val="0"/>
          <c:showBubbleSize val="0"/>
        </c:dLbls>
        <c:gapWidth val="182"/>
        <c:axId val="614974288"/>
        <c:axId val="614972976"/>
      </c:barChart>
      <c:catAx>
        <c:axId val="61497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4972976"/>
        <c:crosses val="autoZero"/>
        <c:auto val="1"/>
        <c:lblAlgn val="ctr"/>
        <c:lblOffset val="100"/>
        <c:noMultiLvlLbl val="0"/>
      </c:catAx>
      <c:valAx>
        <c:axId val="614972976"/>
        <c:scaling>
          <c:orientation val="minMax"/>
        </c:scaling>
        <c:delete val="1"/>
        <c:axPos val="b"/>
        <c:numFmt formatCode="&quot;$&quot;#,##0;[Red]\-&quot;$&quot;#,##0" sourceLinked="1"/>
        <c:majorTickMark val="none"/>
        <c:minorTickMark val="none"/>
        <c:tickLblPos val="nextTo"/>
        <c:crossAx val="61497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a:t>
            </a:r>
            <a:r>
              <a:rPr lang="en-US" baseline="0"/>
              <a:t> Spending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rgbClr val="0B3689"/>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CF3-4843-9AC4-AA30D5A6A1EC}"/>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0CF3-4843-9AC4-AA30D5A6A1EC}"/>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'Econ bens'!$A$2:$A$3</c:f>
              <c:strCache>
                <c:ptCount val="2"/>
                <c:pt idx="0">
                  <c:v>Intern</c:v>
                </c:pt>
                <c:pt idx="1">
                  <c:v>Trainee</c:v>
                </c:pt>
              </c:strCache>
            </c:strRef>
          </c:cat>
          <c:val>
            <c:numRef>
              <c:f>'Econ bens'!$I$2:$I$3</c:f>
              <c:numCache>
                <c:formatCode>"$"#,##0;[Red]\-"$"#,##0</c:formatCode>
                <c:ptCount val="2"/>
                <c:pt idx="0">
                  <c:v>406186830</c:v>
                </c:pt>
                <c:pt idx="1">
                  <c:v>256446722</c:v>
                </c:pt>
              </c:numCache>
            </c:numRef>
          </c:val>
          <c:extLst>
            <c:ext xmlns:c16="http://schemas.microsoft.com/office/drawing/2014/chart" uri="{C3380CC4-5D6E-409C-BE32-E72D297353CC}">
              <c16:uniqueId val="{00000004-0CF3-4843-9AC4-AA30D5A6A1EC}"/>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3714201677472544"/>
          <c:y val="0.82831984543598713"/>
          <c:w val="0.32571596645054912"/>
          <c:h val="8.3717191601049873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a:t>
            </a:r>
            <a:r>
              <a:rPr lang="en-US" baseline="0"/>
              <a:t> per participant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67869641294838"/>
          <c:y val="0.10069444444444445"/>
          <c:w val="0.81732130358705157"/>
          <c:h val="0.79224482356372117"/>
        </c:manualLayout>
      </c:layout>
      <c:barChart>
        <c:barDir val="col"/>
        <c:grouping val="clustered"/>
        <c:varyColors val="0"/>
        <c:ser>
          <c:idx val="0"/>
          <c:order val="0"/>
          <c:tx>
            <c:strRef>
              <c:f>'Econ bens'!$A$2</c:f>
              <c:strCache>
                <c:ptCount val="1"/>
                <c:pt idx="0">
                  <c:v>Intern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 bens'!$F$1:$G$1</c:f>
              <c:strCache>
                <c:ptCount val="1"/>
                <c:pt idx="0">
                  <c:v>Total per
participant</c:v>
                </c:pt>
              </c:strCache>
              <c:extLst/>
            </c:strRef>
          </c:cat>
          <c:val>
            <c:numRef>
              <c:f>'Econ bens'!$F$2:$G$2</c:f>
              <c:numCache>
                <c:formatCode>"$"#,##0;[Red]\-"$"#,##0</c:formatCode>
                <c:ptCount val="1"/>
                <c:pt idx="0">
                  <c:v>15474</c:v>
                </c:pt>
              </c:numCache>
              <c:extLst/>
            </c:numRef>
          </c:val>
          <c:extLst>
            <c:ext xmlns:c16="http://schemas.microsoft.com/office/drawing/2014/chart" uri="{C3380CC4-5D6E-409C-BE32-E72D297353CC}">
              <c16:uniqueId val="{00000000-CD68-41FD-B6E8-BF0568149737}"/>
            </c:ext>
          </c:extLst>
        </c:ser>
        <c:ser>
          <c:idx val="1"/>
          <c:order val="1"/>
          <c:tx>
            <c:strRef>
              <c:f>'Econ bens'!$A$3</c:f>
              <c:strCache>
                <c:ptCount val="1"/>
                <c:pt idx="0">
                  <c:v>Trainee</c:v>
                </c:pt>
              </c:strCache>
            </c:strRef>
          </c:tx>
          <c:spPr>
            <a:solidFill>
              <a:srgbClr val="0B3689"/>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6FDE-4D63-841D-4190A3B43C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'Econ bens'!$F$1:$G$1</c:f>
              <c:strCache>
                <c:ptCount val="1"/>
                <c:pt idx="0">
                  <c:v>Total per
participant</c:v>
                </c:pt>
              </c:strCache>
              <c:extLst/>
            </c:strRef>
          </c:cat>
          <c:val>
            <c:numRef>
              <c:f>'Econ bens'!$F$3:$G$3</c:f>
              <c:numCache>
                <c:formatCode>"$"#,##0;[Red]\-"$"#,##0</c:formatCode>
                <c:ptCount val="1"/>
                <c:pt idx="0">
                  <c:v>23488</c:v>
                </c:pt>
              </c:numCache>
              <c:extLst/>
            </c:numRef>
          </c:val>
          <c:extLst>
            <c:ext xmlns:c16="http://schemas.microsoft.com/office/drawing/2014/chart" uri="{C3380CC4-5D6E-409C-BE32-E72D297353CC}">
              <c16:uniqueId val="{00000001-CD68-41FD-B6E8-BF0568149737}"/>
            </c:ext>
          </c:extLst>
        </c:ser>
        <c:dLbls>
          <c:dLblPos val="outEnd"/>
          <c:showLegendKey val="0"/>
          <c:showVal val="1"/>
          <c:showCatName val="0"/>
          <c:showSerName val="0"/>
          <c:showPercent val="0"/>
          <c:showBubbleSize val="0"/>
        </c:dLbls>
        <c:gapWidth val="182"/>
        <c:axId val="691391784"/>
        <c:axId val="691390472"/>
      </c:barChart>
      <c:catAx>
        <c:axId val="691391784"/>
        <c:scaling>
          <c:orientation val="minMax"/>
        </c:scaling>
        <c:delete val="1"/>
        <c:axPos val="b"/>
        <c:numFmt formatCode="General" sourceLinked="1"/>
        <c:majorTickMark val="none"/>
        <c:minorTickMark val="none"/>
        <c:tickLblPos val="nextTo"/>
        <c:crossAx val="691390472"/>
        <c:crosses val="autoZero"/>
        <c:auto val="1"/>
        <c:lblAlgn val="ctr"/>
        <c:lblOffset val="100"/>
        <c:noMultiLvlLbl val="0"/>
      </c:catAx>
      <c:valAx>
        <c:axId val="691390472"/>
        <c:scaling>
          <c:orientation val="minMax"/>
        </c:scaling>
        <c:delete val="1"/>
        <c:axPos val="l"/>
        <c:numFmt formatCode="&quot;$&quot;#,##0;[Red]\-&quot;$&quot;#,##0" sourceLinked="1"/>
        <c:majorTickMark val="none"/>
        <c:minorTickMark val="none"/>
        <c:tickLblPos val="nextTo"/>
        <c:crossAx val="691391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'Host reasons'!$B$1:$B$13</c:f>
              <c:strCache>
                <c:ptCount val="13"/>
                <c:pt idx="0">
                  <c:v>To facilitate international joint ventures</c:v>
                </c:pt>
                <c:pt idx="1">
                  <c:v>Greater availability</c:v>
                </c:pt>
                <c:pt idx="2">
                  <c:v>Graduate training programs</c:v>
                </c:pt>
                <c:pt idx="3">
                  <c:v>Support roll out of new technologies</c:v>
                </c:pt>
                <c:pt idx="4">
                  <c:v>Onboarding international employees</c:v>
                </c:pt>
                <c:pt idx="5">
                  <c:v>Develop talent for future overseas positions</c:v>
                </c:pt>
                <c:pt idx="6">
                  <c:v>Help interns/trainees learn skills</c:v>
                </c:pt>
                <c:pt idx="7">
                  <c:v>Individual asked for an intern/trainee position</c:v>
                </c:pt>
                <c:pt idx="8">
                  <c:v>Raise awareness of my organization overseas</c:v>
                </c:pt>
                <c:pt idx="9">
                  <c:v>Support future leaders in our industry</c:v>
                </c:pt>
                <c:pt idx="10">
                  <c:v>Opportunity for international skills development for participants.</c:v>
                </c:pt>
                <c:pt idx="11">
                  <c:v>International interns/trainees have a unique work ethic</c:v>
                </c:pt>
                <c:pt idx="12">
                  <c:v>International interns/trainees bring a unique cultural perspective</c:v>
                </c:pt>
              </c:strCache>
            </c:strRef>
          </c:cat>
          <c:val>
            <c:numRef>
              <c:f>'Host reasons'!$C$1:$C$13</c:f>
              <c:numCache>
                <c:formatCode>###0%</c:formatCode>
                <c:ptCount val="13"/>
                <c:pt idx="0">
                  <c:v>0.16017964071856286</c:v>
                </c:pt>
                <c:pt idx="1">
                  <c:v>0.17290419161676646</c:v>
                </c:pt>
                <c:pt idx="2">
                  <c:v>0.17814371257485029</c:v>
                </c:pt>
                <c:pt idx="3">
                  <c:v>0.17814371257485029</c:v>
                </c:pt>
                <c:pt idx="4">
                  <c:v>0.19236526946107785</c:v>
                </c:pt>
                <c:pt idx="5">
                  <c:v>0.28967065868263475</c:v>
                </c:pt>
                <c:pt idx="6">
                  <c:v>0.30913173652694609</c:v>
                </c:pt>
                <c:pt idx="7">
                  <c:v>0.31287425149700598</c:v>
                </c:pt>
                <c:pt idx="8">
                  <c:v>0.33308383233532934</c:v>
                </c:pt>
                <c:pt idx="9">
                  <c:v>0.47305389221556887</c:v>
                </c:pt>
                <c:pt idx="10">
                  <c:v>0.59655688622754488</c:v>
                </c:pt>
                <c:pt idx="11">
                  <c:v>0.59880239520958078</c:v>
                </c:pt>
                <c:pt idx="12">
                  <c:v>0.70209580838323349</c:v>
                </c:pt>
              </c:numCache>
            </c:numRef>
          </c:val>
          <c:extLst>
            <c:ext xmlns:c16="http://schemas.microsoft.com/office/drawing/2014/chart" uri="{C3380CC4-5D6E-409C-BE32-E72D297353CC}">
              <c16:uniqueId val="{00000000-756C-49B1-96E2-4D0DDDDCCE7A}"/>
            </c:ext>
          </c:extLst>
        </c:ser>
        <c:dLbls>
          <c:dLblPos val="outEnd"/>
          <c:showLegendKey val="0"/>
          <c:showVal val="1"/>
          <c:showCatName val="0"/>
          <c:showSerName val="0"/>
          <c:showPercent val="0"/>
          <c:showBubbleSize val="0"/>
        </c:dLbls>
        <c:gapWidth val="182"/>
        <c:axId val="646076472"/>
        <c:axId val="646076800"/>
      </c:barChart>
      <c:catAx>
        <c:axId val="646076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6076800"/>
        <c:crosses val="autoZero"/>
        <c:auto val="1"/>
        <c:lblAlgn val="ctr"/>
        <c:lblOffset val="100"/>
        <c:noMultiLvlLbl val="0"/>
      </c:catAx>
      <c:valAx>
        <c:axId val="646076800"/>
        <c:scaling>
          <c:orientation val="minMax"/>
        </c:scaling>
        <c:delete val="1"/>
        <c:axPos val="b"/>
        <c:numFmt formatCode="###0%" sourceLinked="1"/>
        <c:majorTickMark val="none"/>
        <c:minorTickMark val="none"/>
        <c:tickLblPos val="nextTo"/>
        <c:crossAx val="64607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554550922655841"/>
          <c:y val="0.9324535678020223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84298571870034"/>
          <c:y val="3.8383072963926027E-2"/>
          <c:w val="0.46747941682853611"/>
          <c:h val="0.85898838969937341"/>
        </c:manualLayout>
      </c:layout>
      <c:barChart>
        <c:barDir val="bar"/>
        <c:grouping val="clustered"/>
        <c:varyColors val="0"/>
        <c:ser>
          <c:idx val="0"/>
          <c:order val="0"/>
          <c:tx>
            <c:strRef>
              <c:f>'eq10'!$F$7</c:f>
              <c:strCache>
                <c:ptCount val="1"/>
                <c:pt idx="0">
                  <c:v>Agree or Strongly Agree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'eq10'!$G$1:$K$1</c:f>
              <c:strCache>
                <c:ptCount val="5"/>
                <c:pt idx="0">
                  <c:v>The program promotes mutual understanding between Americans and foreigners. </c:v>
                </c:pt>
                <c:pt idx="1">
                  <c:v>The program promotes global economic competitiveness. </c:v>
                </c:pt>
                <c:pt idx="2">
                  <c:v>The program helps build American alliances.</c:v>
                </c:pt>
                <c:pt idx="3">
                  <c:v>The program helps improve participants' understanding of the United States. </c:v>
                </c:pt>
                <c:pt idx="4">
                  <c:v>The program advances U.S. foreign policy objectives. </c:v>
                </c:pt>
              </c:strCache>
            </c:strRef>
          </c:cat>
          <c:val>
            <c:numRef>
              <c:f>'eq10'!$G$7:$K$7</c:f>
              <c:numCache>
                <c:formatCode>####%</c:formatCode>
                <c:ptCount val="5"/>
                <c:pt idx="0">
                  <c:v>0.95059880239520955</c:v>
                </c:pt>
                <c:pt idx="1">
                  <c:v>0.68413173652694614</c:v>
                </c:pt>
                <c:pt idx="2">
                  <c:v>0.70059880239520966</c:v>
                </c:pt>
                <c:pt idx="3">
                  <c:v>0.96706586826347307</c:v>
                </c:pt>
                <c:pt idx="4">
                  <c:v>0.56511976047904189</c:v>
                </c:pt>
              </c:numCache>
            </c:numRef>
          </c:val>
          <c:extLst>
            <c:ext xmlns:c16="http://schemas.microsoft.com/office/drawing/2014/chart" uri="{C3380CC4-5D6E-409C-BE32-E72D297353CC}">
              <c16:uniqueId val="{00000000-0638-4D29-808F-6395EAC57798}"/>
            </c:ext>
          </c:extLst>
        </c:ser>
        <c:dLbls>
          <c:dLblPos val="outEnd"/>
          <c:showLegendKey val="0"/>
          <c:showVal val="1"/>
          <c:showCatName val="0"/>
          <c:showSerName val="0"/>
          <c:showPercent val="0"/>
          <c:showBubbleSize val="0"/>
        </c:dLbls>
        <c:gapWidth val="182"/>
        <c:axId val="610021352"/>
        <c:axId val="610021024"/>
      </c:barChart>
      <c:catAx>
        <c:axId val="610021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0021024"/>
        <c:crosses val="autoZero"/>
        <c:auto val="1"/>
        <c:lblAlgn val="ctr"/>
        <c:lblOffset val="100"/>
        <c:noMultiLvlLbl val="0"/>
      </c:catAx>
      <c:valAx>
        <c:axId val="610021024"/>
        <c:scaling>
          <c:orientation val="minMax"/>
        </c:scaling>
        <c:delete val="1"/>
        <c:axPos val="b"/>
        <c:numFmt formatCode="####%" sourceLinked="1"/>
        <c:majorTickMark val="none"/>
        <c:minorTickMark val="none"/>
        <c:tickLblPos val="nextTo"/>
        <c:crossAx val="610021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r>
              <a:rPr lang="en-US" sz="1600" dirty="0"/>
              <a:t>Intern Age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'Alumni Characteristics'!$D$155</c:f>
              <c:strCache>
                <c:ptCount val="1"/>
                <c:pt idx="0">
                  <c:v>Intern (n=2248)</c:v>
                </c:pt>
              </c:strCache>
            </c:strRef>
          </c:tx>
          <c:dPt>
            <c:idx val="0"/>
            <c:bubble3D val="0"/>
            <c:spPr>
              <a:solidFill>
                <a:srgbClr val="E3CAA4"/>
              </a:solidFill>
              <a:ln>
                <a:noFill/>
              </a:ln>
              <a:effectLst/>
            </c:spPr>
            <c:extLst>
              <c:ext xmlns:c16="http://schemas.microsoft.com/office/drawing/2014/chart" uri="{C3380CC4-5D6E-409C-BE32-E72D297353CC}">
                <c16:uniqueId val="{00000001-04FD-4172-9A4A-998D8A7D7BA5}"/>
              </c:ext>
            </c:extLst>
          </c:dPt>
          <c:dPt>
            <c:idx val="1"/>
            <c:bubble3D val="0"/>
            <c:spPr>
              <a:solidFill>
                <a:schemeClr val="accent2"/>
              </a:solidFill>
              <a:ln>
                <a:noFill/>
              </a:ln>
              <a:effectLst/>
            </c:spPr>
            <c:extLst>
              <c:ext xmlns:c16="http://schemas.microsoft.com/office/drawing/2014/chart" uri="{C3380CC4-5D6E-409C-BE32-E72D297353CC}">
                <c16:uniqueId val="{00000003-04FD-4172-9A4A-998D8A7D7BA5}"/>
              </c:ext>
            </c:extLst>
          </c:dPt>
          <c:dPt>
            <c:idx val="2"/>
            <c:bubble3D val="0"/>
            <c:spPr>
              <a:solidFill>
                <a:srgbClr val="FBA835"/>
              </a:solidFill>
              <a:ln>
                <a:noFill/>
              </a:ln>
              <a:effectLst/>
            </c:spPr>
            <c:extLst>
              <c:ext xmlns:c16="http://schemas.microsoft.com/office/drawing/2014/chart" uri="{C3380CC4-5D6E-409C-BE32-E72D297353CC}">
                <c16:uniqueId val="{00000005-04FD-4172-9A4A-998D8A7D7BA5}"/>
              </c:ext>
            </c:extLst>
          </c:dPt>
          <c:dPt>
            <c:idx val="3"/>
            <c:bubble3D val="0"/>
            <c:spPr>
              <a:solidFill>
                <a:srgbClr val="0091CE"/>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C35D-4890-9BE5-4FA1F19078E6}"/>
              </c:ext>
            </c:extLst>
          </c:dPt>
          <c:dPt>
            <c:idx val="4"/>
            <c:bubble3D val="0"/>
            <c:spPr>
              <a:solidFill>
                <a:schemeClr val="tx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C35D-4890-9BE5-4FA1F19078E6}"/>
              </c:ext>
            </c:extLst>
          </c:dPt>
          <c:dLbls>
            <c:dLbl>
              <c:idx val="1"/>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04FD-4172-9A4A-998D8A7D7BA5}"/>
                </c:ext>
              </c:extLst>
            </c:dLbl>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'Alumni Characteristics'!$C$156:$C$160</c:f>
              <c:strCache>
                <c:ptCount val="5"/>
                <c:pt idx="0">
                  <c:v>18-24</c:v>
                </c:pt>
                <c:pt idx="1">
                  <c:v>25-34</c:v>
                </c:pt>
                <c:pt idx="2">
                  <c:v>35-44</c:v>
                </c:pt>
                <c:pt idx="3">
                  <c:v>45-50</c:v>
                </c:pt>
                <c:pt idx="4">
                  <c:v>51+</c:v>
                </c:pt>
              </c:strCache>
            </c:strRef>
          </c:cat>
          <c:val>
            <c:numRef>
              <c:f>'Alumni Characteristics'!$D$156:$D$160</c:f>
              <c:numCache>
                <c:formatCode>0.0%</c:formatCode>
                <c:ptCount val="5"/>
                <c:pt idx="0">
                  <c:v>0.45729537366548045</c:v>
                </c:pt>
                <c:pt idx="1">
                  <c:v>0.51379003558718861</c:v>
                </c:pt>
                <c:pt idx="2">
                  <c:v>2.3576512455516015E-2</c:v>
                </c:pt>
                <c:pt idx="3">
                  <c:v>3.5587188612099642E-3</c:v>
                </c:pt>
                <c:pt idx="4">
                  <c:v>1.7793594306049821E-3</c:v>
                </c:pt>
              </c:numCache>
            </c:numRef>
          </c:val>
          <c:extLst>
            <c:ext xmlns:c16="http://schemas.microsoft.com/office/drawing/2014/chart" uri="{C3380CC4-5D6E-409C-BE32-E72D297353CC}">
              <c16:uniqueId val="{0000000A-04FD-4172-9A4A-998D8A7D7BA5}"/>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7421993888934"/>
          <c:y val="4.1666666666666664E-2"/>
          <c:w val="0.47700604113939821"/>
          <c:h val="0.89814814814814814"/>
        </c:manualLayout>
      </c:layout>
      <c:barChart>
        <c:barDir val="bar"/>
        <c:grouping val="clustered"/>
        <c:varyColors val="0"/>
        <c:ser>
          <c:idx val="0"/>
          <c:order val="0"/>
          <c:spPr>
            <a:solidFill>
              <a:schemeClr val="tx2"/>
            </a:solidFill>
            <a:ln w="25400">
              <a:solidFill>
                <a:srgbClr val="124B9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'Host Impacts'!$A$2:$A$8</c:f>
              <c:strCache>
                <c:ptCount val="7"/>
                <c:pt idx="0">
                  <c:v>Other (Specify) </c:v>
                </c:pt>
                <c:pt idx="1">
                  <c:v>Slows down overall organizational efficiency due to the onboarding of interns/trainees</c:v>
                </c:pt>
                <c:pt idx="2">
                  <c:v>J-1 Visa compliance requirements add additional responsibilities to U.S. staff</c:v>
                </c:pt>
                <c:pt idx="3">
                  <c:v>Improves operations by exposing U.S. staff to new perspectives on business practices</c:v>
                </c:pt>
                <c:pt idx="4">
                  <c:v>Helps staff develop intercultural  skills</c:v>
                </c:pt>
                <c:pt idx="5">
                  <c:v>Creates cultural diversity in staff</c:v>
                </c:pt>
                <c:pt idx="6">
                  <c:v>Broadens perspective of current staff through exposure to a different culture </c:v>
                </c:pt>
              </c:strCache>
            </c:strRef>
          </c:cat>
          <c:val>
            <c:numRef>
              <c:f>'Host Impacts'!$B$2:$B$8</c:f>
              <c:numCache>
                <c:formatCode>###0%</c:formatCode>
                <c:ptCount val="7"/>
                <c:pt idx="0">
                  <c:v>1.4970059880239521E-2</c:v>
                </c:pt>
                <c:pt idx="1">
                  <c:v>0.10254491017964072</c:v>
                </c:pt>
                <c:pt idx="2">
                  <c:v>0.21482035928143714</c:v>
                </c:pt>
                <c:pt idx="3">
                  <c:v>0.5913173652694611</c:v>
                </c:pt>
                <c:pt idx="4">
                  <c:v>0.70958083832335328</c:v>
                </c:pt>
                <c:pt idx="5">
                  <c:v>0.7477544910179641</c:v>
                </c:pt>
                <c:pt idx="6">
                  <c:v>0.75299401197604798</c:v>
                </c:pt>
              </c:numCache>
            </c:numRef>
          </c:val>
          <c:extLst>
            <c:ext xmlns:c16="http://schemas.microsoft.com/office/drawing/2014/chart" uri="{C3380CC4-5D6E-409C-BE32-E72D297353CC}">
              <c16:uniqueId val="{00000000-AFE4-415D-8F73-423E49E6CBF0}"/>
            </c:ext>
          </c:extLst>
        </c:ser>
        <c:dLbls>
          <c:dLblPos val="outEnd"/>
          <c:showLegendKey val="0"/>
          <c:showVal val="1"/>
          <c:showCatName val="0"/>
          <c:showSerName val="0"/>
          <c:showPercent val="0"/>
          <c:showBubbleSize val="0"/>
        </c:dLbls>
        <c:gapWidth val="182"/>
        <c:axId val="766419480"/>
        <c:axId val="766407672"/>
      </c:barChart>
      <c:catAx>
        <c:axId val="766419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6407672"/>
        <c:crosses val="autoZero"/>
        <c:auto val="1"/>
        <c:lblAlgn val="ctr"/>
        <c:lblOffset val="100"/>
        <c:noMultiLvlLbl val="0"/>
      </c:catAx>
      <c:valAx>
        <c:axId val="766407672"/>
        <c:scaling>
          <c:orientation val="minMax"/>
        </c:scaling>
        <c:delete val="1"/>
        <c:axPos val="b"/>
        <c:numFmt formatCode="###0%" sourceLinked="1"/>
        <c:majorTickMark val="none"/>
        <c:minorTickMark val="none"/>
        <c:tickLblPos val="nextTo"/>
        <c:crossAx val="766419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tx2"/>
            </a:solidFill>
            <a:ln w="25400">
              <a:solidFill>
                <a:srgbClr val="124B9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'Host Impacts'!$I$6:$I$15</c:f>
              <c:strCache>
                <c:ptCount val="10"/>
                <c:pt idx="0">
                  <c:v>Other (Specify) </c:v>
                </c:pt>
                <c:pt idx="1">
                  <c:v>Consistently investing in these programs limits the opportunities available to U.S. employees </c:v>
                </c:pt>
                <c:pt idx="2">
                  <c:v>No recognized long-term impact</c:v>
                </c:pt>
                <c:pt idx="3">
                  <c:v>Grows the business in new markets </c:v>
                </c:pt>
                <c:pt idx="4">
                  <c:v>The long-term impact for my organization was limited to the experience and skills gained by the intern/trainee </c:v>
                </c:pt>
                <c:pt idx="5">
                  <c:v>Connects the U.S business with foreign subsidiaries/affiliates </c:v>
                </c:pt>
                <c:pt idx="6">
                  <c:v>Promotes economic competitiveness and innovation </c:v>
                </c:pt>
                <c:pt idx="7">
                  <c:v>Establishes and maintains partnerships in key overseas markets </c:v>
                </c:pt>
                <c:pt idx="8">
                  <c:v>Creates a pipeline of talent trained in key U.S business practices </c:v>
                </c:pt>
                <c:pt idx="9">
                  <c:v>Supports the spread of knowledge and skills across the organization </c:v>
                </c:pt>
              </c:strCache>
            </c:strRef>
          </c:cat>
          <c:val>
            <c:numRef>
              <c:f>'Host Impacts'!$J$6:$J$15</c:f>
              <c:numCache>
                <c:formatCode>###0%</c:formatCode>
                <c:ptCount val="10"/>
                <c:pt idx="0" formatCode="0%">
                  <c:v>1.7000000000000001E-2</c:v>
                </c:pt>
                <c:pt idx="1">
                  <c:v>3.7425149700598799E-2</c:v>
                </c:pt>
                <c:pt idx="2">
                  <c:v>5.6886227544910177E-2</c:v>
                </c:pt>
                <c:pt idx="3">
                  <c:v>0.17814371257485029</c:v>
                </c:pt>
                <c:pt idx="4">
                  <c:v>0.20658682634730538</c:v>
                </c:pt>
                <c:pt idx="5">
                  <c:v>0.27694610778443113</c:v>
                </c:pt>
                <c:pt idx="6">
                  <c:v>0.29041916167664672</c:v>
                </c:pt>
                <c:pt idx="7">
                  <c:v>0.36002994011976047</c:v>
                </c:pt>
                <c:pt idx="8">
                  <c:v>0.42065868263473055</c:v>
                </c:pt>
                <c:pt idx="9">
                  <c:v>0.65643712574850299</c:v>
                </c:pt>
              </c:numCache>
            </c:numRef>
          </c:val>
          <c:extLst>
            <c:ext xmlns:c16="http://schemas.microsoft.com/office/drawing/2014/chart" uri="{C3380CC4-5D6E-409C-BE32-E72D297353CC}">
              <c16:uniqueId val="{00000000-72BE-4085-8182-B1D060B7BA92}"/>
            </c:ext>
          </c:extLst>
        </c:ser>
        <c:dLbls>
          <c:dLblPos val="outEnd"/>
          <c:showLegendKey val="0"/>
          <c:showVal val="1"/>
          <c:showCatName val="0"/>
          <c:showSerName val="0"/>
          <c:showPercent val="0"/>
          <c:showBubbleSize val="0"/>
        </c:dLbls>
        <c:gapWidth val="182"/>
        <c:axId val="1335609752"/>
        <c:axId val="1335618936"/>
      </c:barChart>
      <c:catAx>
        <c:axId val="1335609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35618936"/>
        <c:crosses val="autoZero"/>
        <c:auto val="1"/>
        <c:lblAlgn val="ctr"/>
        <c:lblOffset val="100"/>
        <c:noMultiLvlLbl val="0"/>
      </c:catAx>
      <c:valAx>
        <c:axId val="1335618936"/>
        <c:scaling>
          <c:orientation val="minMax"/>
        </c:scaling>
        <c:delete val="1"/>
        <c:axPos val="b"/>
        <c:numFmt formatCode="0%" sourceLinked="1"/>
        <c:majorTickMark val="none"/>
        <c:minorTickMark val="none"/>
        <c:tickLblPos val="nextTo"/>
        <c:crossAx val="1335609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2.8247213779128671E-2"/>
          <c:w val="0.93888888888888888"/>
          <c:h val="0.64685573877733371"/>
        </c:manualLayout>
      </c:layout>
      <c:barChart>
        <c:barDir val="col"/>
        <c:grouping val="clustered"/>
        <c:varyColors val="0"/>
        <c:ser>
          <c:idx val="0"/>
          <c:order val="0"/>
          <c:tx>
            <c:strRef>
              <c:f>Reciprocity!$C$1</c:f>
              <c:strCache>
                <c:ptCount val="1"/>
                <c:pt idx="0">
                  <c:v>Does your organization offer comparable international trainee programs or internship opportunities for Americans abroad?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Reciprocity!$B$9:$B$11</c:f>
              <c:strCache>
                <c:ptCount val="3"/>
                <c:pt idx="0">
                  <c:v>U.S. domestic organization (n=722)</c:v>
                </c:pt>
                <c:pt idx="1">
                  <c:v>U.S. headquartered multinational (n=319)</c:v>
                </c:pt>
                <c:pt idx="2">
                  <c:v>Foreign headquartered multinational (n=295)</c:v>
                </c:pt>
              </c:strCache>
            </c:strRef>
          </c:cat>
          <c:val>
            <c:numRef>
              <c:f>Reciprocity!$C$9:$C$11</c:f>
              <c:numCache>
                <c:formatCode>###0%</c:formatCode>
                <c:ptCount val="3"/>
                <c:pt idx="0">
                  <c:v>0.16759002770083103</c:v>
                </c:pt>
                <c:pt idx="1">
                  <c:v>0.38244514106583066</c:v>
                </c:pt>
                <c:pt idx="2">
                  <c:v>0.45423728813559322</c:v>
                </c:pt>
              </c:numCache>
            </c:numRef>
          </c:val>
          <c:extLst>
            <c:ext xmlns:c16="http://schemas.microsoft.com/office/drawing/2014/chart" uri="{C3380CC4-5D6E-409C-BE32-E72D297353CC}">
              <c16:uniqueId val="{00000000-E6D8-4909-9C5E-341BDC2AA207}"/>
            </c:ext>
          </c:extLst>
        </c:ser>
        <c:ser>
          <c:idx val="1"/>
          <c:order val="1"/>
          <c:tx>
            <c:strRef>
              <c:f>Reciprocity!$D$1</c:f>
              <c:strCache>
                <c:ptCount val="1"/>
                <c:pt idx="0">
                  <c:v>Does your organization send American employees abroad for short-term assignments?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Reciprocity!$B$9:$B$11</c:f>
              <c:strCache>
                <c:ptCount val="3"/>
                <c:pt idx="0">
                  <c:v>U.S. domestic organization (n=722)</c:v>
                </c:pt>
                <c:pt idx="1">
                  <c:v>U.S. headquartered multinational (n=319)</c:v>
                </c:pt>
                <c:pt idx="2">
                  <c:v>Foreign headquartered multinational (n=295)</c:v>
                </c:pt>
              </c:strCache>
            </c:strRef>
          </c:cat>
          <c:val>
            <c:numRef>
              <c:f>Reciprocity!$D$9:$D$11</c:f>
              <c:numCache>
                <c:formatCode>###0%</c:formatCode>
                <c:ptCount val="3"/>
                <c:pt idx="0">
                  <c:v>0.16759002770083103</c:v>
                </c:pt>
                <c:pt idx="1">
                  <c:v>0.60501567398119127</c:v>
                </c:pt>
                <c:pt idx="2">
                  <c:v>0.68813559322033901</c:v>
                </c:pt>
              </c:numCache>
            </c:numRef>
          </c:val>
          <c:extLst>
            <c:ext xmlns:c16="http://schemas.microsoft.com/office/drawing/2014/chart" uri="{C3380CC4-5D6E-409C-BE32-E72D297353CC}">
              <c16:uniqueId val="{00000001-E6D8-4909-9C5E-341BDC2AA207}"/>
            </c:ext>
          </c:extLst>
        </c:ser>
        <c:dLbls>
          <c:dLblPos val="outEnd"/>
          <c:showLegendKey val="0"/>
          <c:showVal val="1"/>
          <c:showCatName val="0"/>
          <c:showSerName val="0"/>
          <c:showPercent val="0"/>
          <c:showBubbleSize val="0"/>
        </c:dLbls>
        <c:gapWidth val="219"/>
        <c:overlap val="-27"/>
        <c:axId val="644510608"/>
        <c:axId val="644509952"/>
      </c:barChart>
      <c:catAx>
        <c:axId val="64451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44509952"/>
        <c:crosses val="autoZero"/>
        <c:auto val="1"/>
        <c:lblAlgn val="ctr"/>
        <c:lblOffset val="100"/>
        <c:noMultiLvlLbl val="0"/>
      </c:catAx>
      <c:valAx>
        <c:axId val="644509952"/>
        <c:scaling>
          <c:orientation val="minMax"/>
        </c:scaling>
        <c:delete val="1"/>
        <c:axPos val="l"/>
        <c:numFmt formatCode="###0%" sourceLinked="1"/>
        <c:majorTickMark val="none"/>
        <c:minorTickMark val="none"/>
        <c:tickLblPos val="nextTo"/>
        <c:crossAx val="644510608"/>
        <c:crosses val="autoZero"/>
        <c:crossBetween val="between"/>
      </c:valAx>
      <c:spPr>
        <a:noFill/>
        <a:ln>
          <a:noFill/>
        </a:ln>
        <a:effectLst/>
      </c:spPr>
    </c:plotArea>
    <c:legend>
      <c:legendPos val="b"/>
      <c:layout>
        <c:manualLayout>
          <c:xMode val="edge"/>
          <c:yMode val="edge"/>
          <c:x val="2.6271300065819951E-2"/>
          <c:y val="0.79795424156886052"/>
          <c:w val="0.94281343702006304"/>
          <c:h val="9.543356608725797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w="25400">
              <a:solidFill>
                <a:srgbClr val="093587"/>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'Host perspectives'!$A$11:$A$15</c:f>
              <c:strCache>
                <c:ptCount val="5"/>
                <c:pt idx="0">
                  <c:v>Very Important</c:v>
                </c:pt>
                <c:pt idx="1">
                  <c:v>Somewhat Important</c:v>
                </c:pt>
                <c:pt idx="2">
                  <c:v>Neither Important nor Unimportant</c:v>
                </c:pt>
                <c:pt idx="3">
                  <c:v>Somewhat Unimportant</c:v>
                </c:pt>
                <c:pt idx="4">
                  <c:v>Not at all Unimportant</c:v>
                </c:pt>
              </c:strCache>
            </c:strRef>
          </c:cat>
          <c:val>
            <c:numRef>
              <c:f>'Host perspectives'!$B$11:$B$15</c:f>
              <c:numCache>
                <c:formatCode>###0%</c:formatCode>
                <c:ptCount val="5"/>
                <c:pt idx="0">
                  <c:v>0.45200000000000001</c:v>
                </c:pt>
                <c:pt idx="1">
                  <c:v>0.39300000000000002</c:v>
                </c:pt>
                <c:pt idx="2">
                  <c:v>0.125</c:v>
                </c:pt>
                <c:pt idx="3">
                  <c:v>1.4E-2</c:v>
                </c:pt>
                <c:pt idx="4">
                  <c:v>1.6E-2</c:v>
                </c:pt>
              </c:numCache>
            </c:numRef>
          </c:val>
          <c:extLst>
            <c:ext xmlns:c16="http://schemas.microsoft.com/office/drawing/2014/chart" uri="{C3380CC4-5D6E-409C-BE32-E72D297353CC}">
              <c16:uniqueId val="{00000000-C887-42CE-A94D-72DE3757D169}"/>
            </c:ext>
          </c:extLst>
        </c:ser>
        <c:dLbls>
          <c:dLblPos val="outEnd"/>
          <c:showLegendKey val="0"/>
          <c:showVal val="1"/>
          <c:showCatName val="0"/>
          <c:showSerName val="0"/>
          <c:showPercent val="0"/>
          <c:showBubbleSize val="0"/>
        </c:dLbls>
        <c:gapWidth val="219"/>
        <c:overlap val="-27"/>
        <c:axId val="732977144"/>
        <c:axId val="732978784"/>
      </c:barChart>
      <c:catAx>
        <c:axId val="73297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2978784"/>
        <c:crosses val="autoZero"/>
        <c:auto val="1"/>
        <c:lblAlgn val="ctr"/>
        <c:lblOffset val="100"/>
        <c:noMultiLvlLbl val="0"/>
      </c:catAx>
      <c:valAx>
        <c:axId val="732978784"/>
        <c:scaling>
          <c:orientation val="minMax"/>
        </c:scaling>
        <c:delete val="1"/>
        <c:axPos val="l"/>
        <c:numFmt formatCode="###0%" sourceLinked="1"/>
        <c:majorTickMark val="none"/>
        <c:minorTickMark val="none"/>
        <c:tickLblPos val="nextTo"/>
        <c:crossAx val="732977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24B98"/>
                </a:solidFill>
                <a:latin typeface="+mn-lt"/>
                <a:ea typeface="+mn-ea"/>
                <a:cs typeface="+mn-cs"/>
              </a:defRPr>
            </a:pPr>
            <a:r>
              <a:rPr lang="en-US" sz="1600" b="1" dirty="0">
                <a:solidFill>
                  <a:schemeClr val="tx2"/>
                </a:solidFill>
              </a:rPr>
              <a:t>Top </a:t>
            </a:r>
            <a:r>
              <a:rPr lang="en-US" sz="1600" b="1" baseline="0" dirty="0">
                <a:solidFill>
                  <a:schemeClr val="tx2"/>
                </a:solidFill>
              </a:rPr>
              <a:t>Industries</a:t>
            </a:r>
            <a:endParaRPr lang="en-US" sz="1600" b="1"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24B98"/>
              </a:solidFill>
              <a:latin typeface="+mn-lt"/>
              <a:ea typeface="+mn-ea"/>
              <a:cs typeface="+mn-cs"/>
            </a:defRPr>
          </a:pPr>
          <a:endParaRPr lang="en-US"/>
        </a:p>
      </c:txPr>
    </c:title>
    <c:autoTitleDeleted val="0"/>
    <c:plotArea>
      <c:layout/>
      <c:barChart>
        <c:barDir val="bar"/>
        <c:grouping val="clustered"/>
        <c:varyColors val="0"/>
        <c:ser>
          <c:idx val="0"/>
          <c:order val="0"/>
          <c:spPr>
            <a:solidFill>
              <a:srgbClr val="FBA835"/>
            </a:solidFill>
            <a:ln w="381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'Alumni demographics'!$K$12:$K$16</c:f>
              <c:strCache>
                <c:ptCount val="5"/>
                <c:pt idx="0">
                  <c:v>Media and Communications</c:v>
                </c:pt>
                <c:pt idx="1">
                  <c:v>Agriculture, Forestry and Fishing</c:v>
                </c:pt>
                <c:pt idx="2">
                  <c:v>Management, Business, and Finance</c:v>
                </c:pt>
                <c:pt idx="3">
                  <c:v>Engineering, Architecture, and Industry</c:v>
                </c:pt>
                <c:pt idx="4">
                  <c:v>Hospitality and Tourism</c:v>
                </c:pt>
              </c:strCache>
            </c:strRef>
          </c:cat>
          <c:val>
            <c:numRef>
              <c:f>'Alumni demographics'!$L$12:$L$16</c:f>
              <c:numCache>
                <c:formatCode>0%</c:formatCode>
                <c:ptCount val="5"/>
                <c:pt idx="0">
                  <c:v>5.3380782918149468E-2</c:v>
                </c:pt>
                <c:pt idx="1">
                  <c:v>6.1387900355871883E-2</c:v>
                </c:pt>
                <c:pt idx="2">
                  <c:v>0.1561387900355872</c:v>
                </c:pt>
                <c:pt idx="3">
                  <c:v>0.25622775800711745</c:v>
                </c:pt>
                <c:pt idx="4">
                  <c:v>0.34208185053380791</c:v>
                </c:pt>
              </c:numCache>
            </c:numRef>
          </c:val>
          <c:extLst>
            <c:ext xmlns:c16="http://schemas.microsoft.com/office/drawing/2014/chart" uri="{C3380CC4-5D6E-409C-BE32-E72D297353CC}">
              <c16:uniqueId val="{00000000-046C-4621-AC85-29E80ED3D8D0}"/>
            </c:ext>
          </c:extLst>
        </c:ser>
        <c:dLbls>
          <c:dLblPos val="outEnd"/>
          <c:showLegendKey val="0"/>
          <c:showVal val="1"/>
          <c:showCatName val="0"/>
          <c:showSerName val="0"/>
          <c:showPercent val="0"/>
          <c:showBubbleSize val="0"/>
        </c:dLbls>
        <c:gapWidth val="182"/>
        <c:axId val="768594880"/>
        <c:axId val="768595208"/>
      </c:barChart>
      <c:catAx>
        <c:axId val="76859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8595208"/>
        <c:crosses val="autoZero"/>
        <c:auto val="1"/>
        <c:lblAlgn val="ctr"/>
        <c:lblOffset val="100"/>
        <c:noMultiLvlLbl val="0"/>
      </c:catAx>
      <c:valAx>
        <c:axId val="768595208"/>
        <c:scaling>
          <c:orientation val="minMax"/>
        </c:scaling>
        <c:delete val="1"/>
        <c:axPos val="b"/>
        <c:numFmt formatCode="0%" sourceLinked="1"/>
        <c:majorTickMark val="none"/>
        <c:minorTickMark val="none"/>
        <c:tickLblPos val="nextTo"/>
        <c:crossAx val="768594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r>
              <a:rPr lang="en-US" sz="1600" dirty="0">
                <a:solidFill>
                  <a:schemeClr val="tx2"/>
                </a:solidFill>
              </a:rPr>
              <a:t>Trainee Age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'Alumni Characteristics'!$F$155</c:f>
              <c:strCache>
                <c:ptCount val="1"/>
                <c:pt idx="0">
                  <c:v>Trainee (n=1075)</c:v>
                </c:pt>
              </c:strCache>
            </c:strRef>
          </c:tx>
          <c:spPr>
            <a:effectLst/>
          </c:spPr>
          <c:dPt>
            <c:idx val="0"/>
            <c:bubble3D val="0"/>
            <c:spPr>
              <a:solidFill>
                <a:srgbClr val="CDE3ED"/>
              </a:solidFill>
              <a:ln>
                <a:noFill/>
              </a:ln>
              <a:effectLst/>
            </c:spPr>
            <c:extLst>
              <c:ext xmlns:c16="http://schemas.microsoft.com/office/drawing/2014/chart" uri="{C3380CC4-5D6E-409C-BE32-E72D297353CC}">
                <c16:uniqueId val="{00000001-DE38-4952-B853-66767BE228FF}"/>
              </c:ext>
            </c:extLst>
          </c:dPt>
          <c:dPt>
            <c:idx val="1"/>
            <c:bubble3D val="0"/>
            <c:spPr>
              <a:solidFill>
                <a:schemeClr val="tx2"/>
              </a:solidFill>
              <a:ln>
                <a:noFill/>
              </a:ln>
              <a:effectLst/>
            </c:spPr>
            <c:extLst>
              <c:ext xmlns:c16="http://schemas.microsoft.com/office/drawing/2014/chart" uri="{C3380CC4-5D6E-409C-BE32-E72D297353CC}">
                <c16:uniqueId val="{00000003-DE38-4952-B853-66767BE228FF}"/>
              </c:ext>
            </c:extLst>
          </c:dPt>
          <c:dPt>
            <c:idx val="2"/>
            <c:bubble3D val="0"/>
            <c:spPr>
              <a:solidFill>
                <a:srgbClr val="FBA835"/>
              </a:solidFill>
              <a:ln>
                <a:noFill/>
              </a:ln>
              <a:effectLst/>
            </c:spPr>
            <c:extLst>
              <c:ext xmlns:c16="http://schemas.microsoft.com/office/drawing/2014/chart" uri="{C3380CC4-5D6E-409C-BE32-E72D297353CC}">
                <c16:uniqueId val="{00000005-DE38-4952-B853-66767BE228FF}"/>
              </c:ext>
            </c:extLst>
          </c:dPt>
          <c:dPt>
            <c:idx val="3"/>
            <c:bubble3D val="0"/>
            <c:spPr>
              <a:solidFill>
                <a:schemeClr val="accent2"/>
              </a:solidFill>
              <a:ln>
                <a:noFill/>
              </a:ln>
              <a:effectLst/>
            </c:spPr>
            <c:extLst>
              <c:ext xmlns:c16="http://schemas.microsoft.com/office/drawing/2014/chart" uri="{C3380CC4-5D6E-409C-BE32-E72D297353CC}">
                <c16:uniqueId val="{00000007-DE38-4952-B853-66767BE228FF}"/>
              </c:ext>
            </c:extLst>
          </c:dPt>
          <c:dPt>
            <c:idx val="4"/>
            <c:bubble3D val="0"/>
            <c:spPr>
              <a:solidFill>
                <a:schemeClr val="accent3"/>
              </a:solidFill>
              <a:ln>
                <a:noFill/>
              </a:ln>
              <a:effectLst/>
            </c:spPr>
            <c:extLst>
              <c:ext xmlns:c16="http://schemas.microsoft.com/office/drawing/2014/chart" uri="{C3380CC4-5D6E-409C-BE32-E72D297353CC}">
                <c16:uniqueId val="{00000009-DE38-4952-B853-66767BE228FF}"/>
              </c:ext>
            </c:extLst>
          </c:dPt>
          <c:dLbls>
            <c:dLbl>
              <c:idx val="1"/>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DE38-4952-B853-66767BE228FF}"/>
                </c:ext>
              </c:extLst>
            </c:dLbl>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'Alumni Characteristics'!$E$156:$E$160</c:f>
              <c:strCache>
                <c:ptCount val="5"/>
                <c:pt idx="0">
                  <c:v>18-24</c:v>
                </c:pt>
                <c:pt idx="1">
                  <c:v>25-34</c:v>
                </c:pt>
                <c:pt idx="2">
                  <c:v>35-44</c:v>
                </c:pt>
                <c:pt idx="3">
                  <c:v>45-50</c:v>
                </c:pt>
                <c:pt idx="4">
                  <c:v>51+</c:v>
                </c:pt>
              </c:strCache>
            </c:strRef>
          </c:cat>
          <c:val>
            <c:numRef>
              <c:f>'Alumni Characteristics'!$F$156:$F$160</c:f>
              <c:numCache>
                <c:formatCode>0.0%</c:formatCode>
                <c:ptCount val="5"/>
                <c:pt idx="0">
                  <c:v>0.18604651162790697</c:v>
                </c:pt>
                <c:pt idx="1">
                  <c:v>0.70511627906976737</c:v>
                </c:pt>
                <c:pt idx="2">
                  <c:v>8.6511627906976737E-2</c:v>
                </c:pt>
                <c:pt idx="3">
                  <c:v>1.3953488372093023E-2</c:v>
                </c:pt>
                <c:pt idx="4">
                  <c:v>8.3720930232558145E-3</c:v>
                </c:pt>
              </c:numCache>
            </c:numRef>
          </c:val>
          <c:extLst>
            <c:ext xmlns:c16="http://schemas.microsoft.com/office/drawing/2014/chart" uri="{C3380CC4-5D6E-409C-BE32-E72D297353CC}">
              <c16:uniqueId val="{0000000A-DE38-4952-B853-66767BE228FF}"/>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r>
              <a:rPr lang="en-US" sz="1600" dirty="0">
                <a:solidFill>
                  <a:schemeClr val="tx2"/>
                </a:solidFill>
              </a:rPr>
              <a:t>Trainee Gender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'Alumni Characteristics'!$F$165</c:f>
              <c:strCache>
                <c:ptCount val="1"/>
                <c:pt idx="0">
                  <c:v>Trainee (n=1075)</c:v>
                </c:pt>
              </c:strCache>
            </c:strRef>
          </c:tx>
          <c:dPt>
            <c:idx val="0"/>
            <c:bubble3D val="0"/>
            <c:spPr>
              <a:solidFill>
                <a:srgbClr val="CDE3ED"/>
              </a:solidFill>
              <a:ln>
                <a:noFill/>
              </a:ln>
              <a:effectLst/>
            </c:spPr>
            <c:extLst>
              <c:ext xmlns:c16="http://schemas.microsoft.com/office/drawing/2014/chart" uri="{C3380CC4-5D6E-409C-BE32-E72D297353CC}">
                <c16:uniqueId val="{00000001-F971-4652-B375-2C3891A74B29}"/>
              </c:ext>
            </c:extLst>
          </c:dPt>
          <c:dPt>
            <c:idx val="1"/>
            <c:bubble3D val="0"/>
            <c:spPr>
              <a:solidFill>
                <a:schemeClr val="tx2"/>
              </a:solidFill>
              <a:ln>
                <a:noFill/>
              </a:ln>
              <a:effectLst/>
            </c:spPr>
            <c:extLst>
              <c:ext xmlns:c16="http://schemas.microsoft.com/office/drawing/2014/chart" uri="{C3380CC4-5D6E-409C-BE32-E72D297353CC}">
                <c16:uniqueId val="{00000003-F971-4652-B375-2C3891A74B29}"/>
              </c:ext>
            </c:extLst>
          </c:dPt>
          <c:dPt>
            <c:idx val="2"/>
            <c:bubble3D val="0"/>
            <c:spPr>
              <a:solidFill>
                <a:srgbClr val="FBA83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6B8-4DA3-8F66-4B0B24715282}"/>
              </c:ext>
            </c:extLst>
          </c:dPt>
          <c:dLbls>
            <c:dLbl>
              <c:idx val="1"/>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F971-4652-B375-2C3891A74B29}"/>
                </c:ext>
              </c:extLst>
            </c:dLbl>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extLst>
                <c:ext xmlns:c15="http://schemas.microsoft.com/office/drawing/2012/chart" uri="{02D57815-91ED-43cb-92C2-25804820EDAC}">
                  <c15:fullRef>
                    <c15:sqref>'Alumni Characteristics'!$E$166:$E$169</c15:sqref>
                  </c15:fullRef>
                </c:ext>
              </c:extLst>
              <c:f>('Alumni Characteristics'!$E$166:$E$167,'Alumni Characteristics'!$E$169)</c:f>
              <c:strCache>
                <c:ptCount val="3"/>
                <c:pt idx="0">
                  <c:v>Female</c:v>
                </c:pt>
                <c:pt idx="1">
                  <c:v>Male</c:v>
                </c:pt>
                <c:pt idx="2">
                  <c:v>Prefer not to answer</c:v>
                </c:pt>
              </c:strCache>
            </c:strRef>
          </c:cat>
          <c:val>
            <c:numRef>
              <c:extLst>
                <c:ext xmlns:c15="http://schemas.microsoft.com/office/drawing/2012/chart" uri="{02D57815-91ED-43cb-92C2-25804820EDAC}">
                  <c15:fullRef>
                    <c15:sqref>'Alumni Characteristics'!$F$166:$F$169</c15:sqref>
                  </c15:fullRef>
                </c:ext>
              </c:extLst>
              <c:f>('Alumni Characteristics'!$F$166:$F$167,'Alumni Characteristics'!$F$169)</c:f>
              <c:numCache>
                <c:formatCode>0.0%</c:formatCode>
                <c:ptCount val="3"/>
                <c:pt idx="0">
                  <c:v>0.48</c:v>
                </c:pt>
                <c:pt idx="1">
                  <c:v>0.50790697674418606</c:v>
                </c:pt>
                <c:pt idx="2">
                  <c:v>1.1162790697674419E-2</c:v>
                </c:pt>
              </c:numCache>
            </c:numRef>
          </c:val>
          <c:extLst>
            <c:ext xmlns:c15="http://schemas.microsoft.com/office/drawing/2012/chart" uri="{02D57815-91ED-43cb-92C2-25804820EDAC}">
              <c15:categoryFilterExceptions/>
            </c:ext>
            <c:ext xmlns:c16="http://schemas.microsoft.com/office/drawing/2014/chart" uri="{C3380CC4-5D6E-409C-BE32-E72D297353CC}">
              <c16:uniqueId val="{00000008-F971-4652-B375-2C3891A74B29}"/>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24B98"/>
                </a:solidFill>
                <a:latin typeface="+mn-lt"/>
                <a:ea typeface="+mn-ea"/>
                <a:cs typeface="+mn-cs"/>
              </a:defRPr>
            </a:pPr>
            <a:r>
              <a:rPr lang="en-US" sz="1600" b="1" dirty="0">
                <a:solidFill>
                  <a:schemeClr val="tx2"/>
                </a:solidFill>
              </a:rPr>
              <a:t>Top</a:t>
            </a:r>
            <a:r>
              <a:rPr lang="en-US" sz="1600" b="1" baseline="0" dirty="0">
                <a:solidFill>
                  <a:schemeClr val="tx2"/>
                </a:solidFill>
              </a:rPr>
              <a:t> Industries</a:t>
            </a:r>
            <a:endParaRPr lang="en-US" sz="1600" b="1" dirty="0">
              <a:solidFill>
                <a:schemeClr val="tx2"/>
              </a:solidFill>
            </a:endParaRPr>
          </a:p>
        </c:rich>
      </c:tx>
      <c:layout>
        <c:manualLayout>
          <c:xMode val="edge"/>
          <c:yMode val="edge"/>
          <c:x val="0.36314570572919741"/>
          <c:y val="5.471380471380471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124B98"/>
              </a:solidFill>
              <a:latin typeface="+mn-lt"/>
              <a:ea typeface="+mn-ea"/>
              <a:cs typeface="+mn-cs"/>
            </a:defRPr>
          </a:pPr>
          <a:endParaRPr lang="en-US"/>
        </a:p>
      </c:txPr>
    </c:title>
    <c:autoTitleDeleted val="0"/>
    <c:plotArea>
      <c:layout>
        <c:manualLayout>
          <c:layoutTarget val="inner"/>
          <c:xMode val="edge"/>
          <c:yMode val="edge"/>
          <c:x val="0.39536734894048781"/>
          <c:y val="0.17171296296296298"/>
          <c:w val="0.56276153990077871"/>
          <c:h val="0.77736111111111106"/>
        </c:manualLayout>
      </c:layout>
      <c:barChart>
        <c:barDir val="bar"/>
        <c:grouping val="clustered"/>
        <c:varyColors val="0"/>
        <c:ser>
          <c:idx val="0"/>
          <c:order val="0"/>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4-440B-534F-98CA-76ABFDFD477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440B-534F-98CA-76ABFDFD477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440B-534F-98CA-76ABFDFD477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1-440B-534F-98CA-76ABFDFD4779}"/>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0-440B-534F-98CA-76ABFDFD477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'Alumni demographics'!$N$28:$N$32</c:f>
              <c:strCache>
                <c:ptCount val="5"/>
                <c:pt idx="0">
                  <c:v>Media and Communications</c:v>
                </c:pt>
                <c:pt idx="1">
                  <c:v>Agriculture, Forestry, and Fishing</c:v>
                </c:pt>
                <c:pt idx="2">
                  <c:v>Engineering, Architecture and Industry</c:v>
                </c:pt>
                <c:pt idx="3">
                  <c:v>Management, Business, and Finance</c:v>
                </c:pt>
                <c:pt idx="4">
                  <c:v>Hospitality and Tourism</c:v>
                </c:pt>
              </c:strCache>
            </c:strRef>
          </c:cat>
          <c:val>
            <c:numRef>
              <c:f>'Alumni demographics'!$O$28:$O$32</c:f>
              <c:numCache>
                <c:formatCode>0%</c:formatCode>
                <c:ptCount val="5"/>
                <c:pt idx="0">
                  <c:v>5.2093023255813956E-2</c:v>
                </c:pt>
                <c:pt idx="1">
                  <c:v>0.13395348837209303</c:v>
                </c:pt>
                <c:pt idx="2">
                  <c:v>0.16186046511627908</c:v>
                </c:pt>
                <c:pt idx="3">
                  <c:v>0.21767441860465117</c:v>
                </c:pt>
                <c:pt idx="4">
                  <c:v>0.33302325581395353</c:v>
                </c:pt>
              </c:numCache>
            </c:numRef>
          </c:val>
          <c:extLst>
            <c:ext xmlns:c16="http://schemas.microsoft.com/office/drawing/2014/chart" uri="{C3380CC4-5D6E-409C-BE32-E72D297353CC}">
              <c16:uniqueId val="{00000000-1C38-4DF0-927D-43D196C08C90}"/>
            </c:ext>
          </c:extLst>
        </c:ser>
        <c:dLbls>
          <c:dLblPos val="outEnd"/>
          <c:showLegendKey val="0"/>
          <c:showVal val="1"/>
          <c:showCatName val="0"/>
          <c:showSerName val="0"/>
          <c:showPercent val="0"/>
          <c:showBubbleSize val="0"/>
        </c:dLbls>
        <c:gapWidth val="182"/>
        <c:axId val="732459696"/>
        <c:axId val="732446576"/>
      </c:barChart>
      <c:catAx>
        <c:axId val="732459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00000"/>
              </a:lnSpc>
              <a:defRPr sz="1100" b="0" i="0" u="none" strike="noStrike" kern="1200" baseline="0">
                <a:solidFill>
                  <a:schemeClr val="tx1">
                    <a:lumMod val="65000"/>
                    <a:lumOff val="35000"/>
                  </a:schemeClr>
                </a:solidFill>
                <a:latin typeface="+mn-lt"/>
                <a:ea typeface="+mn-ea"/>
                <a:cs typeface="+mn-cs"/>
              </a:defRPr>
            </a:pPr>
            <a:endParaRPr lang="en-US"/>
          </a:p>
        </c:txPr>
        <c:crossAx val="732446576"/>
        <c:crosses val="autoZero"/>
        <c:auto val="1"/>
        <c:lblAlgn val="ctr"/>
        <c:lblOffset val="100"/>
        <c:noMultiLvlLbl val="0"/>
      </c:catAx>
      <c:valAx>
        <c:axId val="732446576"/>
        <c:scaling>
          <c:orientation val="minMax"/>
        </c:scaling>
        <c:delete val="1"/>
        <c:axPos val="b"/>
        <c:numFmt formatCode="0%" sourceLinked="1"/>
        <c:majorTickMark val="none"/>
        <c:minorTickMark val="none"/>
        <c:tickLblPos val="nextTo"/>
        <c:crossAx val="73245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Host Organization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tx2"/>
              </a:solidFill>
              <a:ln w="19050">
                <a:solidFill>
                  <a:schemeClr val="lt1"/>
                </a:solidFill>
              </a:ln>
              <a:effectLst/>
            </c:spPr>
            <c:extLst>
              <c:ext xmlns:c16="http://schemas.microsoft.com/office/drawing/2014/chart" uri="{C3380CC4-5D6E-409C-BE32-E72D297353CC}">
                <c16:uniqueId val="{00000001-140F-4170-BE4A-DD1AF42A8002}"/>
              </c:ext>
            </c:extLst>
          </c:dPt>
          <c:dPt>
            <c:idx val="1"/>
            <c:bubble3D val="0"/>
            <c:spPr>
              <a:solidFill>
                <a:srgbClr val="0091CE"/>
              </a:solidFill>
              <a:ln w="19050">
                <a:solidFill>
                  <a:schemeClr val="lt1"/>
                </a:solidFill>
              </a:ln>
              <a:effectLst/>
            </c:spPr>
            <c:extLst>
              <c:ext xmlns:c16="http://schemas.microsoft.com/office/drawing/2014/chart" uri="{C3380CC4-5D6E-409C-BE32-E72D297353CC}">
                <c16:uniqueId val="{00000003-140F-4170-BE4A-DD1AF42A8002}"/>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140F-4170-BE4A-DD1AF42A8002}"/>
              </c:ext>
            </c:extLst>
          </c:dPt>
          <c:dLbls>
            <c:dLbl>
              <c:idx val="1"/>
              <c:layout>
                <c:manualLayout>
                  <c:x val="2.8182459290869533E-2"/>
                  <c:y val="1.213757126564565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401502697490062"/>
                      <c:h val="0.16583923192059372"/>
                    </c:manualLayout>
                  </c15:layout>
                </c:ext>
                <c:ext xmlns:c16="http://schemas.microsoft.com/office/drawing/2014/chart" uri="{C3380CC4-5D6E-409C-BE32-E72D297353CC}">
                  <c16:uniqueId val="{00000003-140F-4170-BE4A-DD1AF42A8002}"/>
                </c:ext>
              </c:extLst>
            </c:dLbl>
            <c:dLbl>
              <c:idx val="2"/>
              <c:layout>
                <c:manualLayout>
                  <c:x val="-3.6634046512288417E-2"/>
                  <c:y val="4.00112959592887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888816331489448"/>
                      <c:h val="0.17311401300410079"/>
                    </c:manualLayout>
                  </c15:layout>
                </c:ext>
                <c:ext xmlns:c16="http://schemas.microsoft.com/office/drawing/2014/chart" uri="{C3380CC4-5D6E-409C-BE32-E72D297353CC}">
                  <c16:uniqueId val="{00000005-140F-4170-BE4A-DD1AF42A800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'Host demographics'!$D$2:$D$4</c:f>
              <c:strCache>
                <c:ptCount val="3"/>
                <c:pt idx="0">
                  <c:v>Small (1-49)</c:v>
                </c:pt>
                <c:pt idx="1">
                  <c:v>Medium (50-499)</c:v>
                </c:pt>
                <c:pt idx="2">
                  <c:v>Large (500+)</c:v>
                </c:pt>
              </c:strCache>
            </c:strRef>
          </c:cat>
          <c:val>
            <c:numRef>
              <c:f>'Host demographics'!$E$2:$E$4</c:f>
              <c:numCache>
                <c:formatCode>###0.0%</c:formatCode>
                <c:ptCount val="3"/>
                <c:pt idx="0">
                  <c:v>0.48128742514970058</c:v>
                </c:pt>
                <c:pt idx="1">
                  <c:v>0.27245508982035926</c:v>
                </c:pt>
                <c:pt idx="2">
                  <c:v>0.2462574850299401</c:v>
                </c:pt>
              </c:numCache>
            </c:numRef>
          </c:val>
          <c:extLst>
            <c:ext xmlns:c16="http://schemas.microsoft.com/office/drawing/2014/chart" uri="{C3380CC4-5D6E-409C-BE32-E72D297353CC}">
              <c16:uniqueId val="{00000006-140F-4170-BE4A-DD1AF42A800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tx2"/>
                </a:solidFill>
              </a:rPr>
              <a:t>Top Host Industries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tx2"/>
            </a:solidFill>
            <a:ln w="38100">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'Host demographics'!$B$14:$B$37</c:f>
              <c:strCache>
                <c:ptCount val="23"/>
                <c:pt idx="0">
                  <c:v>Mining and Oil and Gas Extraction</c:v>
                </c:pt>
                <c:pt idx="1">
                  <c:v>Government</c:v>
                </c:pt>
                <c:pt idx="2">
                  <c:v>Real Estate and Rental and Leasing</c:v>
                </c:pt>
                <c:pt idx="3">
                  <c:v>Transportation and Warehousing</c:v>
                </c:pt>
                <c:pt idx="4">
                  <c:v>Law/Legal Services</c:v>
                </c:pt>
                <c:pt idx="5">
                  <c:v>Agriculture, Forestry, Fishing and Hunting</c:v>
                </c:pt>
                <c:pt idx="6">
                  <c:v>Construction</c:v>
                </c:pt>
                <c:pt idx="7">
                  <c:v>Architecture</c:v>
                </c:pt>
                <c:pt idx="8">
                  <c:v>Health Care and Social Assistance</c:v>
                </c:pt>
                <c:pt idx="9">
                  <c:v>Retail Trade</c:v>
                </c:pt>
                <c:pt idx="10">
                  <c:v>Wholesale Trade</c:v>
                </c:pt>
                <c:pt idx="11">
                  <c:v>Finance and Insurance</c:v>
                </c:pt>
                <c:pt idx="12">
                  <c:v>Educational Services</c:v>
                </c:pt>
                <c:pt idx="13">
                  <c:v>Fashion</c:v>
                </c:pt>
                <c:pt idx="14">
                  <c:v>Accommodation and Food Services</c:v>
                </c:pt>
                <c:pt idx="15">
                  <c:v>Scientific and Technical Services</c:v>
                </c:pt>
                <c:pt idx="16">
                  <c:v>Entertainment</c:v>
                </c:pt>
                <c:pt idx="17">
                  <c:v>Nonprofit</c:v>
                </c:pt>
                <c:pt idx="18">
                  <c:v>Information Technology</c:v>
                </c:pt>
                <c:pt idx="19">
                  <c:v>Engineering</c:v>
                </c:pt>
                <c:pt idx="20">
                  <c:v>Other Services</c:v>
                </c:pt>
                <c:pt idx="21">
                  <c:v>Hospitality and Tourism</c:v>
                </c:pt>
                <c:pt idx="22">
                  <c:v>Manufacturing</c:v>
                </c:pt>
              </c:strCache>
              <c:extLst/>
            </c:strRef>
          </c:cat>
          <c:val>
            <c:numRef>
              <c:f>'Host demographics'!$C$14:$C$37</c:f>
              <c:numCache>
                <c:formatCode>###0%</c:formatCode>
                <c:ptCount val="23"/>
                <c:pt idx="0">
                  <c:v>5.239520958083832E-3</c:v>
                </c:pt>
                <c:pt idx="1">
                  <c:v>7.4850299401197605E-3</c:v>
                </c:pt>
                <c:pt idx="2">
                  <c:v>1.4970059880239521E-2</c:v>
                </c:pt>
                <c:pt idx="3">
                  <c:v>1.7215568862275449E-2</c:v>
                </c:pt>
                <c:pt idx="4">
                  <c:v>1.7964071856287425E-2</c:v>
                </c:pt>
                <c:pt idx="5">
                  <c:v>1.9461077844311378E-2</c:v>
                </c:pt>
                <c:pt idx="6">
                  <c:v>2.3203592814371253E-2</c:v>
                </c:pt>
                <c:pt idx="7">
                  <c:v>2.3952095808383235E-2</c:v>
                </c:pt>
                <c:pt idx="8">
                  <c:v>2.3952095808383235E-2</c:v>
                </c:pt>
                <c:pt idx="9">
                  <c:v>2.5449101796407185E-2</c:v>
                </c:pt>
                <c:pt idx="10">
                  <c:v>3.0688622754491014E-2</c:v>
                </c:pt>
                <c:pt idx="11">
                  <c:v>3.2185628742514967E-2</c:v>
                </c:pt>
                <c:pt idx="12">
                  <c:v>4.2664670658682645E-2</c:v>
                </c:pt>
                <c:pt idx="13">
                  <c:v>4.2664670658682645E-2</c:v>
                </c:pt>
                <c:pt idx="14">
                  <c:v>4.4910179640718563E-2</c:v>
                </c:pt>
                <c:pt idx="15">
                  <c:v>4.4910179640718563E-2</c:v>
                </c:pt>
                <c:pt idx="16">
                  <c:v>5.089820359281437E-2</c:v>
                </c:pt>
                <c:pt idx="17">
                  <c:v>5.2395209580838313E-2</c:v>
                </c:pt>
                <c:pt idx="18">
                  <c:v>7.1856287425149698E-2</c:v>
                </c:pt>
                <c:pt idx="19">
                  <c:v>7.260479041916168E-2</c:v>
                </c:pt>
                <c:pt idx="20">
                  <c:v>8.8323353293413176E-2</c:v>
                </c:pt>
                <c:pt idx="21">
                  <c:v>0.11976047904191617</c:v>
                </c:pt>
                <c:pt idx="22">
                  <c:v>0.12125748502994012</c:v>
                </c:pt>
              </c:numCache>
              <c:extLst/>
            </c:numRef>
          </c:val>
          <c:extLst>
            <c:ext xmlns:c16="http://schemas.microsoft.com/office/drawing/2014/chart" uri="{C3380CC4-5D6E-409C-BE32-E72D297353CC}">
              <c16:uniqueId val="{00000000-C010-432B-80DE-D830F27120DE}"/>
            </c:ext>
          </c:extLst>
        </c:ser>
        <c:dLbls>
          <c:dLblPos val="outEnd"/>
          <c:showLegendKey val="0"/>
          <c:showVal val="1"/>
          <c:showCatName val="0"/>
          <c:showSerName val="0"/>
          <c:showPercent val="0"/>
          <c:showBubbleSize val="0"/>
        </c:dLbls>
        <c:gapWidth val="182"/>
        <c:axId val="386875832"/>
        <c:axId val="386918144"/>
      </c:barChart>
      <c:catAx>
        <c:axId val="386875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918144"/>
        <c:crosses val="autoZero"/>
        <c:auto val="1"/>
        <c:lblAlgn val="ctr"/>
        <c:lblOffset val="100"/>
        <c:noMultiLvlLbl val="0"/>
      </c:catAx>
      <c:valAx>
        <c:axId val="386918144"/>
        <c:scaling>
          <c:orientation val="minMax"/>
        </c:scaling>
        <c:delete val="1"/>
        <c:axPos val="b"/>
        <c:numFmt formatCode="###0%" sourceLinked="1"/>
        <c:majorTickMark val="none"/>
        <c:minorTickMark val="none"/>
        <c:tickLblPos val="nextTo"/>
        <c:crossAx val="386875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8306256021795"/>
          <c:y val="2.4767801857585141E-2"/>
          <c:w val="0.53516515498853778"/>
          <c:h val="0.90918472652218785"/>
        </c:manualLayout>
      </c:layout>
      <c:barChart>
        <c:barDir val="bar"/>
        <c:grouping val="stacked"/>
        <c:varyColors val="0"/>
        <c:ser>
          <c:idx val="0"/>
          <c:order val="0"/>
          <c:spPr>
            <a:solidFill>
              <a:schemeClr val="tx2"/>
            </a:solidFill>
            <a:ln w="34925">
              <a:solidFill>
                <a:schemeClr val="tx2"/>
              </a:solidFill>
            </a:ln>
            <a:effectLst/>
          </c:spPr>
          <c:invertIfNegative val="0"/>
          <c:dLbls>
            <c:dLbl>
              <c:idx val="0"/>
              <c:layout>
                <c:manualLayout>
                  <c:x val="3.308443587408716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CE-4B7E-B83F-5DA37A937DAD}"/>
                </c:ext>
              </c:extLst>
            </c:dLbl>
            <c:dLbl>
              <c:idx val="1"/>
              <c:layout>
                <c:manualLayout>
                  <c:x val="3.79918224507649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CE-4B7E-B83F-5DA37A937DAD}"/>
                </c:ext>
              </c:extLst>
            </c:dLbl>
            <c:dLbl>
              <c:idx val="2"/>
              <c:layout>
                <c:manualLayout>
                  <c:x val="5.9802667523702328E-2"/>
                  <c:y val="-1.511230794245030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CE-4B7E-B83F-5DA37A937DAD}"/>
                </c:ext>
              </c:extLst>
            </c:dLbl>
            <c:dLbl>
              <c:idx val="3"/>
              <c:layout>
                <c:manualLayout>
                  <c:x val="7.7183780598853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CE-4B7E-B83F-5DA37A937DAD}"/>
                </c:ext>
              </c:extLst>
            </c:dLbl>
            <c:dLbl>
              <c:idx val="4"/>
              <c:layout>
                <c:manualLayout>
                  <c:x val="0.10143774885282197"/>
                  <c:y val="4.121586142123973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CE-4B7E-B83F-5DA37A937DAD}"/>
                </c:ext>
              </c:extLst>
            </c:dLbl>
            <c:dLbl>
              <c:idx val="5"/>
              <c:layout>
                <c:manualLayout>
                  <c:x val="0.12187476565429307"/>
                  <c:y val="-7.556153971225150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CE-4B7E-B83F-5DA37A937DAD}"/>
                </c:ext>
              </c:extLst>
            </c:dLbl>
            <c:dLbl>
              <c:idx val="6"/>
              <c:layout>
                <c:manualLayout>
                  <c:x val="0.1418505543949863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CE-4B7E-B83F-5DA37A937DAD}"/>
                </c:ext>
              </c:extLst>
            </c:dLbl>
            <c:dLbl>
              <c:idx val="7"/>
              <c:layout>
                <c:manualLayout>
                  <c:x val="0.18151114654971914"/>
                  <c:y val="-4.1214662408684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CE-4B7E-B83F-5DA37A937DAD}"/>
                </c:ext>
              </c:extLst>
            </c:dLbl>
            <c:dLbl>
              <c:idx val="8"/>
              <c:layout>
                <c:manualLayout>
                  <c:x val="0.2184574902820690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CE-4B7E-B83F-5DA37A937DAD}"/>
                </c:ext>
              </c:extLst>
            </c:dLbl>
            <c:dLbl>
              <c:idx val="9"/>
              <c:layout>
                <c:manualLayout>
                  <c:x val="0.27295803847303896"/>
                  <c:y val="-3.783926016005942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CE-4B7E-B83F-5DA37A937DAD}"/>
                </c:ext>
              </c:extLst>
            </c:dLbl>
            <c:dLbl>
              <c:idx val="10"/>
              <c:layout>
                <c:manualLayout>
                  <c:x val="0.27594910129904648"/>
                  <c:y val="-4.1214662408684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CE-4B7E-B83F-5DA37A937DAD}"/>
                </c:ext>
              </c:extLst>
            </c:dLbl>
            <c:dLbl>
              <c:idx val="11"/>
              <c:layout>
                <c:manualLayout>
                  <c:x val="0.2843097777334795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CE-4B7E-B83F-5DA37A937D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'Reasons for Participating'!$B$1:$B$12</c:f>
              <c:strCache>
                <c:ptCount val="12"/>
                <c:pt idx="0">
                  <c:v>None of the above</c:v>
                </c:pt>
                <c:pt idx="1">
                  <c:v>Other (please specify)</c:v>
                </c:pt>
                <c:pt idx="2">
                  <c:v>Recommended by my academic advisor</c:v>
                </c:pt>
                <c:pt idx="3">
                  <c:v>To complete training required by my employer</c:v>
                </c:pt>
                <c:pt idx="4">
                  <c:v>As a bridge to seek full time employment in the US</c:v>
                </c:pt>
                <c:pt idx="5">
                  <c:v>To earn money</c:v>
                </c:pt>
                <c:pt idx="6">
                  <c:v>To fulfill academic degree requirements</c:v>
                </c:pt>
                <c:pt idx="7">
                  <c:v>To establish a professional network in America</c:v>
                </c:pt>
                <c:pt idx="8">
                  <c:v>To improve my English</c:v>
                </c:pt>
                <c:pt idx="9">
                  <c:v>To learn more about American culture</c:v>
                </c:pt>
                <c:pt idx="10">
                  <c:v>To learn more about my field</c:v>
                </c:pt>
                <c:pt idx="11">
                  <c:v>To gain professional experience abroad</c:v>
                </c:pt>
              </c:strCache>
            </c:strRef>
          </c:cat>
          <c:val>
            <c:numRef>
              <c:f>'Reasons for Participating'!$A$1:$A$12</c:f>
              <c:numCache>
                <c:formatCode>0%</c:formatCode>
                <c:ptCount val="12"/>
                <c:pt idx="0">
                  <c:v>1E-3</c:v>
                </c:pt>
                <c:pt idx="1">
                  <c:v>1.9E-2</c:v>
                </c:pt>
                <c:pt idx="2">
                  <c:v>9.9000000000000005E-2</c:v>
                </c:pt>
                <c:pt idx="3">
                  <c:v>0.13800000000000001</c:v>
                </c:pt>
                <c:pt idx="4">
                  <c:v>0.20699999999999999</c:v>
                </c:pt>
                <c:pt idx="5">
                  <c:v>0.26200000000000001</c:v>
                </c:pt>
                <c:pt idx="6">
                  <c:v>0.30199999999999999</c:v>
                </c:pt>
                <c:pt idx="7">
                  <c:v>0.45800000000000002</c:v>
                </c:pt>
                <c:pt idx="8">
                  <c:v>0.59599999999999997</c:v>
                </c:pt>
                <c:pt idx="9">
                  <c:v>0.79</c:v>
                </c:pt>
                <c:pt idx="10">
                  <c:v>0.81399999999999995</c:v>
                </c:pt>
                <c:pt idx="11">
                  <c:v>0.85399999999999998</c:v>
                </c:pt>
              </c:numCache>
            </c:numRef>
          </c:val>
          <c:extLst>
            <c:ext xmlns:c16="http://schemas.microsoft.com/office/drawing/2014/chart" uri="{C3380CC4-5D6E-409C-BE32-E72D297353CC}">
              <c16:uniqueId val="{0000000C-A960-4544-A303-FB84FD970C50}"/>
            </c:ext>
          </c:extLst>
        </c:ser>
        <c:dLbls>
          <c:dLblPos val="ctr"/>
          <c:showLegendKey val="0"/>
          <c:showVal val="1"/>
          <c:showCatName val="0"/>
          <c:showSerName val="0"/>
          <c:showPercent val="0"/>
          <c:showBubbleSize val="0"/>
        </c:dLbls>
        <c:gapWidth val="200"/>
        <c:overlap val="100"/>
        <c:axId val="429188392"/>
        <c:axId val="429188064"/>
      </c:barChart>
      <c:catAx>
        <c:axId val="429188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429188064"/>
        <c:crosses val="autoZero"/>
        <c:auto val="1"/>
        <c:lblAlgn val="ctr"/>
        <c:lblOffset val="100"/>
        <c:noMultiLvlLbl val="0"/>
      </c:catAx>
      <c:valAx>
        <c:axId val="429188064"/>
        <c:scaling>
          <c:orientation val="minMax"/>
        </c:scaling>
        <c:delete val="1"/>
        <c:axPos val="b"/>
        <c:numFmt formatCode="0%" sourceLinked="1"/>
        <c:majorTickMark val="none"/>
        <c:minorTickMark val="none"/>
        <c:tickLblPos val="nextTo"/>
        <c:crossAx val="429188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3" y="0"/>
            <a:ext cx="3039219" cy="462752"/>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a:defRPr sz="1200">
                <a:latin typeface="Arial" charset="0"/>
                <a:cs typeface="Arial" charset="0"/>
              </a:defRPr>
            </a:lvl1pPr>
          </a:lstStyle>
          <a:p>
            <a:pPr>
              <a:defRPr/>
            </a:pPr>
            <a:endParaRPr lang="en-US"/>
          </a:p>
        </p:txBody>
      </p:sp>
      <p:sp>
        <p:nvSpPr>
          <p:cNvPr id="58371" name="Rectangle 3"/>
          <p:cNvSpPr>
            <a:spLocks noGrp="1" noChangeArrowheads="1"/>
          </p:cNvSpPr>
          <p:nvPr>
            <p:ph type="dt" sz="quarter" idx="1"/>
          </p:nvPr>
        </p:nvSpPr>
        <p:spPr bwMode="auto">
          <a:xfrm>
            <a:off x="3969594" y="0"/>
            <a:ext cx="3039219" cy="462752"/>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a:defRPr sz="1200">
                <a:latin typeface="Arial" charset="0"/>
                <a:cs typeface="Arial" charset="0"/>
              </a:defRPr>
            </a:lvl1pPr>
          </a:lstStyle>
          <a:p>
            <a:pPr>
              <a:defRPr/>
            </a:pPr>
            <a:endParaRPr lang="en-US"/>
          </a:p>
        </p:txBody>
      </p:sp>
      <p:sp>
        <p:nvSpPr>
          <p:cNvPr id="58372" name="Rectangle 4"/>
          <p:cNvSpPr>
            <a:spLocks noGrp="1" noChangeArrowheads="1"/>
          </p:cNvSpPr>
          <p:nvPr>
            <p:ph type="ftr" sz="quarter" idx="2"/>
          </p:nvPr>
        </p:nvSpPr>
        <p:spPr bwMode="auto">
          <a:xfrm>
            <a:off x="3" y="8771745"/>
            <a:ext cx="3039219" cy="462752"/>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a:defRPr sz="1200">
                <a:latin typeface="Arial" charset="0"/>
                <a:cs typeface="Arial" charset="0"/>
              </a:defRPr>
            </a:lvl1pPr>
          </a:lstStyle>
          <a:p>
            <a:pPr>
              <a:defRPr/>
            </a:pPr>
            <a:endParaRPr lang="en-US"/>
          </a:p>
        </p:txBody>
      </p:sp>
      <p:sp>
        <p:nvSpPr>
          <p:cNvPr id="58373" name="Rectangle 5"/>
          <p:cNvSpPr>
            <a:spLocks noGrp="1" noChangeArrowheads="1"/>
          </p:cNvSpPr>
          <p:nvPr>
            <p:ph type="sldNum" sz="quarter" idx="3"/>
          </p:nvPr>
        </p:nvSpPr>
        <p:spPr bwMode="auto">
          <a:xfrm>
            <a:off x="3969594" y="8771745"/>
            <a:ext cx="3039219" cy="462752"/>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a:defRPr sz="1200">
                <a:latin typeface="Arial" charset="0"/>
                <a:cs typeface="Arial" charset="0"/>
              </a:defRPr>
            </a:lvl1pPr>
          </a:lstStyle>
          <a:p>
            <a:pPr>
              <a:defRPr/>
            </a:pPr>
            <a:fld id="{20899543-23B6-4D5F-93B1-1F67C06F395D}" type="slidenum">
              <a:rPr lang="en-US"/>
              <a:pPr>
                <a:defRPr/>
              </a:pPr>
              <a:t>‹#›</a:t>
            </a:fld>
            <a:endParaRPr lang="en-US"/>
          </a:p>
        </p:txBody>
      </p:sp>
    </p:spTree>
    <p:extLst>
      <p:ext uri="{BB962C8B-B14F-4D97-AF65-F5344CB8AC3E}">
        <p14:creationId xmlns:p14="http://schemas.microsoft.com/office/powerpoint/2010/main" val="21939354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3" y="0"/>
            <a:ext cx="3039219" cy="462752"/>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863">
              <a:defRPr sz="1200">
                <a:latin typeface="Arial" charset="0"/>
                <a:cs typeface="Arial" charset="0"/>
              </a:defRPr>
            </a:lvl1pPr>
          </a:lstStyle>
          <a:p>
            <a:pPr>
              <a:defRPr/>
            </a:pPr>
            <a:endParaRPr lang="en-US"/>
          </a:p>
        </p:txBody>
      </p:sp>
      <p:sp>
        <p:nvSpPr>
          <p:cNvPr id="13315" name="Rectangle 3"/>
          <p:cNvSpPr>
            <a:spLocks noGrp="1" noChangeArrowheads="1"/>
          </p:cNvSpPr>
          <p:nvPr>
            <p:ph type="dt" idx="1"/>
          </p:nvPr>
        </p:nvSpPr>
        <p:spPr bwMode="auto">
          <a:xfrm>
            <a:off x="3969594" y="0"/>
            <a:ext cx="3039219" cy="462752"/>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863">
              <a:defRPr sz="1200">
                <a:latin typeface="Arial" charset="0"/>
                <a:cs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63650" y="692150"/>
            <a:ext cx="4483100" cy="34639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360" y="4387451"/>
            <a:ext cx="5607684" cy="4156866"/>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3" y="8771745"/>
            <a:ext cx="3039219" cy="462752"/>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863">
              <a:defRPr sz="1200">
                <a:latin typeface="Arial" charset="0"/>
                <a:cs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969594" y="8771745"/>
            <a:ext cx="3039219" cy="462752"/>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63">
              <a:defRPr sz="1200">
                <a:latin typeface="Arial" charset="0"/>
                <a:cs typeface="Arial" charset="0"/>
              </a:defRPr>
            </a:lvl1pPr>
          </a:lstStyle>
          <a:p>
            <a:pPr>
              <a:defRPr/>
            </a:pPr>
            <a:fld id="{A9A31FBF-2287-4307-B7E3-A99FCE6E3D1B}" type="slidenum">
              <a:rPr lang="en-US"/>
              <a:pPr>
                <a:defRPr/>
              </a:pPr>
              <a:t>‹#›</a:t>
            </a:fld>
            <a:endParaRPr lang="en-US"/>
          </a:p>
        </p:txBody>
      </p:sp>
    </p:spTree>
    <p:extLst>
      <p:ext uri="{BB962C8B-B14F-4D97-AF65-F5344CB8AC3E}">
        <p14:creationId xmlns:p14="http://schemas.microsoft.com/office/powerpoint/2010/main" val="209270761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300" kern="1200">
        <a:solidFill>
          <a:schemeClr val="tx1"/>
        </a:solidFill>
        <a:latin typeface="Arial" charset="0"/>
        <a:ea typeface="+mn-ea"/>
        <a:cs typeface="Arial" charset="0"/>
      </a:defRPr>
    </a:lvl1pPr>
    <a:lvl2pPr marL="508000" algn="l" rtl="0" eaLnBrk="0" fontAlgn="base" hangingPunct="0">
      <a:spcBef>
        <a:spcPct val="30000"/>
      </a:spcBef>
      <a:spcAft>
        <a:spcPct val="0"/>
      </a:spcAft>
      <a:defRPr sz="1300" kern="1200">
        <a:solidFill>
          <a:schemeClr val="tx1"/>
        </a:solidFill>
        <a:latin typeface="Arial" charset="0"/>
        <a:ea typeface="+mn-ea"/>
        <a:cs typeface="Arial" charset="0"/>
      </a:defRPr>
    </a:lvl2pPr>
    <a:lvl3pPr marL="1017588" algn="l" rtl="0" eaLnBrk="0" fontAlgn="base" hangingPunct="0">
      <a:spcBef>
        <a:spcPct val="30000"/>
      </a:spcBef>
      <a:spcAft>
        <a:spcPct val="0"/>
      </a:spcAft>
      <a:defRPr sz="1300" kern="1200">
        <a:solidFill>
          <a:schemeClr val="tx1"/>
        </a:solidFill>
        <a:latin typeface="Arial" charset="0"/>
        <a:ea typeface="+mn-ea"/>
        <a:cs typeface="Arial" charset="0"/>
      </a:defRPr>
    </a:lvl3pPr>
    <a:lvl4pPr marL="1527175" algn="l" rtl="0" eaLnBrk="0" fontAlgn="base" hangingPunct="0">
      <a:spcBef>
        <a:spcPct val="30000"/>
      </a:spcBef>
      <a:spcAft>
        <a:spcPct val="0"/>
      </a:spcAft>
      <a:defRPr sz="1300" kern="1200">
        <a:solidFill>
          <a:schemeClr val="tx1"/>
        </a:solidFill>
        <a:latin typeface="Arial" charset="0"/>
        <a:ea typeface="+mn-ea"/>
        <a:cs typeface="Arial" charset="0"/>
      </a:defRPr>
    </a:lvl4pPr>
    <a:lvl5pPr marL="2036763" algn="l" rtl="0" eaLnBrk="0" fontAlgn="base" hangingPunct="0">
      <a:spcBef>
        <a:spcPct val="30000"/>
      </a:spcBef>
      <a:spcAft>
        <a:spcPct val="0"/>
      </a:spcAft>
      <a:defRPr sz="1300" kern="1200">
        <a:solidFill>
          <a:schemeClr val="tx1"/>
        </a:solidFill>
        <a:latin typeface="Arial" charset="0"/>
        <a:ea typeface="+mn-ea"/>
        <a:cs typeface="Arial" charset="0"/>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6 of the report</a:t>
            </a:r>
          </a:p>
        </p:txBody>
      </p:sp>
    </p:spTree>
    <p:extLst>
      <p:ext uri="{BB962C8B-B14F-4D97-AF65-F5344CB8AC3E}">
        <p14:creationId xmlns:p14="http://schemas.microsoft.com/office/powerpoint/2010/main" val="226601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44 of the report</a:t>
            </a:r>
          </a:p>
          <a:p>
            <a:r>
              <a:rPr lang="en-US" dirty="0"/>
              <a:t>N=3323</a:t>
            </a:r>
          </a:p>
          <a:p>
            <a:r>
              <a:rPr lang="en-US" dirty="0"/>
              <a:t>Total spent per participant is calculated by multiplying average monthly spending by average program duration (in months)</a:t>
            </a:r>
          </a:p>
        </p:txBody>
      </p:sp>
    </p:spTree>
    <p:extLst>
      <p:ext uri="{BB962C8B-B14F-4D97-AF65-F5344CB8AC3E}">
        <p14:creationId xmlns:p14="http://schemas.microsoft.com/office/powerpoint/2010/main" val="2079776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59 of the report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N=1336</a:t>
            </a:r>
          </a:p>
        </p:txBody>
      </p:sp>
    </p:spTree>
    <p:extLst>
      <p:ext uri="{BB962C8B-B14F-4D97-AF65-F5344CB8AC3E}">
        <p14:creationId xmlns:p14="http://schemas.microsoft.com/office/powerpoint/2010/main" val="172200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49 of the report</a:t>
            </a:r>
          </a:p>
          <a:p>
            <a:r>
              <a:rPr lang="en-US" dirty="0"/>
              <a:t>N=1336</a:t>
            </a:r>
          </a:p>
        </p:txBody>
      </p:sp>
    </p:spTree>
    <p:extLst>
      <p:ext uri="{BB962C8B-B14F-4D97-AF65-F5344CB8AC3E}">
        <p14:creationId xmlns:p14="http://schemas.microsoft.com/office/powerpoint/2010/main" val="345554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51 of the report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N=1336</a:t>
            </a:r>
          </a:p>
        </p:txBody>
      </p:sp>
    </p:spTree>
    <p:extLst>
      <p:ext uri="{BB962C8B-B14F-4D97-AF65-F5344CB8AC3E}">
        <p14:creationId xmlns:p14="http://schemas.microsoft.com/office/powerpoint/2010/main" val="106439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pages 52-53 of the report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N=1336</a:t>
            </a:r>
          </a:p>
        </p:txBody>
      </p:sp>
    </p:spTree>
    <p:extLst>
      <p:ext uri="{BB962C8B-B14F-4D97-AF65-F5344CB8AC3E}">
        <p14:creationId xmlns:p14="http://schemas.microsoft.com/office/powerpoint/2010/main" val="88339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64 of the report</a:t>
            </a:r>
          </a:p>
        </p:txBody>
      </p:sp>
    </p:spTree>
    <p:extLst>
      <p:ext uri="{BB962C8B-B14F-4D97-AF65-F5344CB8AC3E}">
        <p14:creationId xmlns:p14="http://schemas.microsoft.com/office/powerpoint/2010/main" val="397239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pages 72-73 of the report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N=1336</a:t>
            </a:r>
          </a:p>
        </p:txBody>
      </p:sp>
    </p:spTree>
    <p:extLst>
      <p:ext uri="{BB962C8B-B14F-4D97-AF65-F5344CB8AC3E}">
        <p14:creationId xmlns:p14="http://schemas.microsoft.com/office/powerpoint/2010/main" val="364918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pages 68-70 of the report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N=1336</a:t>
            </a:r>
          </a:p>
        </p:txBody>
      </p:sp>
    </p:spTree>
    <p:extLst>
      <p:ext uri="{BB962C8B-B14F-4D97-AF65-F5344CB8AC3E}">
        <p14:creationId xmlns:p14="http://schemas.microsoft.com/office/powerpoint/2010/main" val="41359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alumni participated 2012-2017; study fielded March 5-18, 2018 - Sponsors participated 2015-2017 study fielded March 19- April 10, 2018</a:t>
            </a:r>
          </a:p>
          <a:p>
            <a:r>
              <a:rPr lang="en-US" dirty="0"/>
              <a:t>Sample: invitation issued by sponsor organizations  to accommodate impending GDPR implementation</a:t>
            </a:r>
          </a:p>
          <a:p>
            <a:r>
              <a:rPr lang="en-US" dirty="0"/>
              <a:t>Refer to pages 7-8 of the report</a:t>
            </a:r>
          </a:p>
        </p:txBody>
      </p:sp>
    </p:spTree>
    <p:extLst>
      <p:ext uri="{BB962C8B-B14F-4D97-AF65-F5344CB8AC3E}">
        <p14:creationId xmlns:p14="http://schemas.microsoft.com/office/powerpoint/2010/main" val="278421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pages 21-23 of the report</a:t>
            </a:r>
          </a:p>
          <a:p>
            <a:r>
              <a:rPr lang="en-US" dirty="0"/>
              <a:t>N=2248</a:t>
            </a:r>
          </a:p>
        </p:txBody>
      </p:sp>
    </p:spTree>
    <p:extLst>
      <p:ext uri="{BB962C8B-B14F-4D97-AF65-F5344CB8AC3E}">
        <p14:creationId xmlns:p14="http://schemas.microsoft.com/office/powerpoint/2010/main" val="11483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pages 21-23 of the report</a:t>
            </a:r>
          </a:p>
          <a:p>
            <a:r>
              <a:rPr lang="en-US" dirty="0"/>
              <a:t>N=1075</a:t>
            </a:r>
          </a:p>
        </p:txBody>
      </p:sp>
    </p:spTree>
    <p:extLst>
      <p:ext uri="{BB962C8B-B14F-4D97-AF65-F5344CB8AC3E}">
        <p14:creationId xmlns:p14="http://schemas.microsoft.com/office/powerpoint/2010/main" val="373613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pages 45-46 of the report</a:t>
            </a:r>
          </a:p>
          <a:p>
            <a:r>
              <a:rPr lang="en-US" dirty="0"/>
              <a:t>N=1336</a:t>
            </a:r>
          </a:p>
        </p:txBody>
      </p:sp>
    </p:spTree>
    <p:extLst>
      <p:ext uri="{BB962C8B-B14F-4D97-AF65-F5344CB8AC3E}">
        <p14:creationId xmlns:p14="http://schemas.microsoft.com/office/powerpoint/2010/main" val="183888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34 of the report</a:t>
            </a:r>
          </a:p>
          <a:p>
            <a:r>
              <a:rPr lang="en-US" dirty="0"/>
              <a:t>N=3323</a:t>
            </a:r>
          </a:p>
        </p:txBody>
      </p:sp>
    </p:spTree>
    <p:extLst>
      <p:ext uri="{BB962C8B-B14F-4D97-AF65-F5344CB8AC3E}">
        <p14:creationId xmlns:p14="http://schemas.microsoft.com/office/powerpoint/2010/main" val="10356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28  of the report (pages 29 and 30 break down opinion change by interns and trainees)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N=3323</a:t>
            </a:r>
          </a:p>
        </p:txBody>
      </p:sp>
    </p:spTree>
    <p:extLst>
      <p:ext uri="{BB962C8B-B14F-4D97-AF65-F5344CB8AC3E}">
        <p14:creationId xmlns:p14="http://schemas.microsoft.com/office/powerpoint/2010/main" val="26485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pages 40-41 and 43 of the report  among those who say they participate 97% satisfaction.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N=3323 (career opportunities)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N=2787-3323 (others)</a:t>
            </a:r>
          </a:p>
          <a:p>
            <a:endParaRPr lang="en-US" dirty="0"/>
          </a:p>
        </p:txBody>
      </p:sp>
    </p:spTree>
    <p:extLst>
      <p:ext uri="{BB962C8B-B14F-4D97-AF65-F5344CB8AC3E}">
        <p14:creationId xmlns:p14="http://schemas.microsoft.com/office/powerpoint/2010/main" val="173295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page 44 of the report</a:t>
            </a:r>
          </a:p>
          <a:p>
            <a:r>
              <a:rPr lang="en-US" dirty="0"/>
              <a:t>N=3323</a:t>
            </a:r>
          </a:p>
        </p:txBody>
      </p:sp>
    </p:spTree>
    <p:extLst>
      <p:ext uri="{BB962C8B-B14F-4D97-AF65-F5344CB8AC3E}">
        <p14:creationId xmlns:p14="http://schemas.microsoft.com/office/powerpoint/2010/main" val="167497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Logo">
    <p:spTree>
      <p:nvGrpSpPr>
        <p:cNvPr id="1" name=""/>
        <p:cNvGrpSpPr/>
        <p:nvPr/>
      </p:nvGrpSpPr>
      <p:grpSpPr>
        <a:xfrm>
          <a:off x="0" y="0"/>
          <a:ext cx="0" cy="0"/>
          <a:chOff x="0" y="0"/>
          <a:chExt cx="0" cy="0"/>
        </a:xfrm>
      </p:grpSpPr>
      <p:sp>
        <p:nvSpPr>
          <p:cNvPr id="5"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pic>
        <p:nvPicPr>
          <p:cNvPr id="2" name="Picture 1" descr="EF logo_color_proc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5473419"/>
            <a:ext cx="1536700" cy="1483260"/>
          </a:xfrm>
          <a:prstGeom prst="rect">
            <a:avLst/>
          </a:prstGeom>
        </p:spPr>
      </p:pic>
      <p:sp>
        <p:nvSpPr>
          <p:cNvPr id="4" name="Rectangle 2"/>
          <p:cNvSpPr>
            <a:spLocks noGrp="1" noChangeArrowheads="1"/>
          </p:cNvSpPr>
          <p:nvPr>
            <p:ph type="title"/>
          </p:nvPr>
        </p:nvSpPr>
        <p:spPr bwMode="auto">
          <a:xfrm>
            <a:off x="1513681" y="3638550"/>
            <a:ext cx="7040563"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lvl1pPr algn="ctr">
              <a:defRPr/>
            </a:lvl1pPr>
          </a:lstStyle>
          <a:p>
            <a:pPr lvl="0"/>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443" y="5440680"/>
            <a:ext cx="6035040" cy="642303"/>
          </a:xfrm>
        </p:spPr>
        <p:txBody>
          <a:bodyPr anchor="b"/>
          <a:lstStyle>
            <a:lvl1pPr algn="l">
              <a:defRPr sz="2200" b="1"/>
            </a:lvl1pPr>
          </a:lstStyle>
          <a:p>
            <a:r>
              <a:rPr lang="en-US"/>
              <a:t>Click to edit Master title style</a:t>
            </a:r>
            <a:endParaRPr lang="en-US" dirty="0"/>
          </a:p>
        </p:txBody>
      </p:sp>
      <p:sp>
        <p:nvSpPr>
          <p:cNvPr id="3" name="Picture Placeholder 2"/>
          <p:cNvSpPr>
            <a:spLocks noGrp="1"/>
          </p:cNvSpPr>
          <p:nvPr>
            <p:ph type="pic" idx="1"/>
          </p:nvPr>
        </p:nvSpPr>
        <p:spPr>
          <a:xfrm>
            <a:off x="2028983" y="762000"/>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a:t>Click icon to add picture</a:t>
            </a:r>
          </a:p>
        </p:txBody>
      </p:sp>
      <p:sp>
        <p:nvSpPr>
          <p:cNvPr id="4" name="Text Placeholder 3"/>
          <p:cNvSpPr>
            <a:spLocks noGrp="1"/>
          </p:cNvSpPr>
          <p:nvPr>
            <p:ph type="body" sz="half" idx="2"/>
          </p:nvPr>
        </p:nvSpPr>
        <p:spPr>
          <a:xfrm>
            <a:off x="2016443"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8"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27100" y="1813560"/>
            <a:ext cx="8628380" cy="5129425"/>
          </a:xfrm>
        </p:spPr>
        <p:txBody>
          <a:bodyPr/>
          <a:lstStyle/>
          <a:p>
            <a:pPr lvl="0"/>
            <a:r>
              <a:rPr lang="en-US" noProof="0"/>
              <a:t>Click icon to add table</a:t>
            </a:r>
            <a:endParaRPr lang="en-US" noProof="0" dirty="0"/>
          </a:p>
        </p:txBody>
      </p:sp>
      <p:sp>
        <p:nvSpPr>
          <p:cNvPr id="6"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
        <p:nvSpPr>
          <p:cNvPr id="7" name="Title 1"/>
          <p:cNvSpPr>
            <a:spLocks noGrp="1"/>
          </p:cNvSpPr>
          <p:nvPr>
            <p:ph type="title"/>
          </p:nvPr>
        </p:nvSpPr>
        <p:spPr>
          <a:xfrm>
            <a:off x="927100" y="203200"/>
            <a:ext cx="8729574" cy="1295400"/>
          </a:xfrm>
        </p:spPr>
        <p:txBody>
          <a:bodyPr/>
          <a:lstStyle>
            <a:lvl1pPr>
              <a:defRPr sz="3200" b="1" i="0" baseline="0">
                <a:latin typeface="Arial"/>
                <a:cs typeface="Arial"/>
              </a:defRPr>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27100" y="1661161"/>
            <a:ext cx="3581400" cy="4917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41900" y="1661161"/>
            <a:ext cx="3886200" cy="49301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
        <p:nvSpPr>
          <p:cNvPr id="8" name="Title 1"/>
          <p:cNvSpPr>
            <a:spLocks noGrp="1"/>
          </p:cNvSpPr>
          <p:nvPr>
            <p:ph type="title"/>
          </p:nvPr>
        </p:nvSpPr>
        <p:spPr>
          <a:xfrm>
            <a:off x="927100" y="203200"/>
            <a:ext cx="8729574" cy="1295400"/>
          </a:xfrm>
        </p:spPr>
        <p:txBody>
          <a:bodyPr/>
          <a:lstStyle>
            <a:lvl1pPr>
              <a:defRPr sz="3200" b="1" i="0" baseline="0">
                <a:latin typeface="Arial"/>
                <a:cs typeface="Arial"/>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2"/>
          <p:cNvCxnSpPr/>
          <p:nvPr/>
        </p:nvCxnSpPr>
        <p:spPr>
          <a:xfrm>
            <a:off x="502920" y="1036320"/>
            <a:ext cx="9052560" cy="0"/>
          </a:xfrm>
          <a:prstGeom prst="line">
            <a:avLst/>
          </a:prstGeom>
          <a:ln w="19050">
            <a:solidFill>
              <a:srgbClr val="003399"/>
            </a:solidFill>
          </a:ln>
          <a:effectLst>
            <a:outerShdw blurRad="50800" dist="38100" dir="2700000" algn="tl" rotWithShape="0">
              <a:prstClr val="black">
                <a:alpha val="40000"/>
              </a:prstClr>
            </a:outerShdw>
          </a:effectLst>
        </p:spPr>
        <p:style>
          <a:lnRef idx="1">
            <a:schemeClr val="accent5"/>
          </a:lnRef>
          <a:fillRef idx="0">
            <a:schemeClr val="accent5"/>
          </a:fillRef>
          <a:effectRef idx="0">
            <a:schemeClr val="accent5"/>
          </a:effectRef>
          <a:fontRef idx="minor">
            <a:schemeClr val="tx1"/>
          </a:fontRef>
        </p:style>
      </p:cxnSp>
      <p:graphicFrame>
        <p:nvGraphicFramePr>
          <p:cNvPr id="4" name="Object 2"/>
          <p:cNvGraphicFramePr>
            <a:graphicFrameLocks noChangeAspect="1"/>
          </p:cNvGraphicFramePr>
          <p:nvPr/>
        </p:nvGraphicFramePr>
        <p:xfrm>
          <a:off x="167640" y="6390640"/>
          <a:ext cx="1273017" cy="1227032"/>
        </p:xfrm>
        <a:graphic>
          <a:graphicData uri="http://schemas.openxmlformats.org/presentationml/2006/ole">
            <mc:AlternateContent xmlns:mc="http://schemas.openxmlformats.org/markup-compatibility/2006">
              <mc:Choice xmlns:v="urn:schemas-microsoft-com:vml" Requires="v">
                <p:oleObj spid="_x0000_s1026" name="Acrobat Document" r:id="rId3" imgW="2161905" imgH="2295238" progId="AcroExch.Document.7">
                  <p:embed/>
                </p:oleObj>
              </mc:Choice>
              <mc:Fallback>
                <p:oleObj name="Acrobat Document" r:id="rId3" imgW="2161905" imgH="2295238" progId="AcroExch.Document.7">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6390640"/>
                        <a:ext cx="1273017" cy="1227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userDrawn="1"/>
        </p:nvSpPr>
        <p:spPr>
          <a:xfrm>
            <a:off x="0" y="6822440"/>
            <a:ext cx="2682240" cy="94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rgbClr val="FFFFFF"/>
              </a:solidFill>
            </a:endParaRPr>
          </a:p>
        </p:txBody>
      </p:sp>
      <p:sp>
        <p:nvSpPr>
          <p:cNvPr id="7" name="Rectangle 6"/>
          <p:cNvSpPr/>
          <p:nvPr userDrawn="1"/>
        </p:nvSpPr>
        <p:spPr>
          <a:xfrm>
            <a:off x="502920" y="6477000"/>
            <a:ext cx="1005840" cy="60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rgbClr val="FFFFFF"/>
              </a:solidFill>
            </a:endParaRPr>
          </a:p>
        </p:txBody>
      </p:sp>
      <p:sp>
        <p:nvSpPr>
          <p:cNvPr id="8" name="Slide Number Placeholder 5"/>
          <p:cNvSpPr>
            <a:spLocks noGrp="1"/>
          </p:cNvSpPr>
          <p:nvPr>
            <p:ph type="sldNum" sz="quarter" idx="10"/>
          </p:nvPr>
        </p:nvSpPr>
        <p:spPr>
          <a:xfrm>
            <a:off x="7208520" y="7358592"/>
            <a:ext cx="2346960" cy="413808"/>
          </a:xfrm>
          <a:prstGeom prst="rect">
            <a:avLst/>
          </a:prstGeom>
        </p:spPr>
        <p:txBody>
          <a:bodyPr lIns="101882" tIns="50941" rIns="101882" bIns="50941"/>
          <a:lstStyle>
            <a:lvl1pPr>
              <a:defRPr/>
            </a:lvl1pPr>
          </a:lstStyle>
          <a:p>
            <a:pPr>
              <a:defRPr/>
            </a:pPr>
            <a:fld id="{48C307EF-2E77-47C6-A52C-CE4B8377E752}" type="slidenum">
              <a:rPr lang="en-US"/>
              <a:pPr>
                <a:defRPr/>
              </a:pPr>
              <a:t>‹#›</a:t>
            </a:fld>
            <a:endParaRPr lang="en-US"/>
          </a:p>
        </p:txBody>
      </p:sp>
    </p:spTree>
    <p:extLst>
      <p:ext uri="{BB962C8B-B14F-4D97-AF65-F5344CB8AC3E}">
        <p14:creationId xmlns:p14="http://schemas.microsoft.com/office/powerpoint/2010/main" val="2196365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769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 copyright">
    <p:spTree>
      <p:nvGrpSpPr>
        <p:cNvPr id="1" name=""/>
        <p:cNvGrpSpPr/>
        <p:nvPr/>
      </p:nvGrpSpPr>
      <p:grpSpPr>
        <a:xfrm>
          <a:off x="0" y="0"/>
          <a:ext cx="0" cy="0"/>
          <a:chOff x="0" y="0"/>
          <a:chExt cx="0" cy="0"/>
        </a:xfrm>
      </p:grpSpPr>
      <p:sp>
        <p:nvSpPr>
          <p:cNvPr id="3"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pic>
        <p:nvPicPr>
          <p:cNvPr id="4" name="Picture 3" descr="EF logo_color_proc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5473419"/>
            <a:ext cx="1536700" cy="1483260"/>
          </a:xfrm>
          <a:prstGeom prst="rect">
            <a:avLst/>
          </a:prstGeom>
        </p:spPr>
      </p:pic>
      <p:sp>
        <p:nvSpPr>
          <p:cNvPr id="5" name="Rectangle 2"/>
          <p:cNvSpPr>
            <a:spLocks noGrp="1" noChangeArrowheads="1"/>
          </p:cNvSpPr>
          <p:nvPr>
            <p:ph type="title"/>
          </p:nvPr>
        </p:nvSpPr>
        <p:spPr bwMode="auto">
          <a:xfrm>
            <a:off x="1513681" y="3638550"/>
            <a:ext cx="7040563"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lvl1pPr algn="ctr">
              <a:defRPr/>
            </a:lvl1pPr>
          </a:lstStyle>
          <a:p>
            <a:pPr lvl="0"/>
            <a:r>
              <a:rPr lang="en-US"/>
              <a:t>Click to edit Master title style</a:t>
            </a:r>
            <a:endParaRPr lang="en-US" dirty="0"/>
          </a:p>
        </p:txBody>
      </p:sp>
      <p:sp>
        <p:nvSpPr>
          <p:cNvPr id="6" name="Rectangle 4"/>
          <p:cNvSpPr txBox="1">
            <a:spLocks noChangeArrowheads="1"/>
          </p:cNvSpPr>
          <p:nvPr userDrawn="1"/>
        </p:nvSpPr>
        <p:spPr>
          <a:xfrm>
            <a:off x="7013575" y="7353300"/>
            <a:ext cx="3184525" cy="258763"/>
          </a:xfrm>
          <a:prstGeom prst="rect">
            <a:avLst/>
          </a:prstGeom>
          <a:ln/>
        </p:spPr>
        <p:txBody>
          <a:bodyPr/>
          <a:lstStyle>
            <a:lvl1pPr algn="r">
              <a:defRPr sz="700"/>
            </a:lvl1pPr>
          </a:lstStyle>
          <a:p>
            <a:pPr algn="l">
              <a:defRPr/>
            </a:pPr>
            <a:r>
              <a:rPr lang="en-US" dirty="0">
                <a:solidFill>
                  <a:schemeClr val="tx1"/>
                </a:solidFill>
              </a:rPr>
              <a:t>© EurekaFacts LLC- www.EurekaFacts.com</a:t>
            </a:r>
          </a:p>
        </p:txBody>
      </p:sp>
    </p:spTree>
    <p:extLst>
      <p:ext uri="{BB962C8B-B14F-4D97-AF65-F5344CB8AC3E}">
        <p14:creationId xmlns:p14="http://schemas.microsoft.com/office/powerpoint/2010/main" val="253348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8F5BF1-669B-804B-8B0F-3DFC097523C3}"/>
              </a:ext>
            </a:extLst>
          </p:cNvPr>
          <p:cNvPicPr>
            <a:picLocks noChangeAspect="1"/>
          </p:cNvPicPr>
          <p:nvPr userDrawn="1"/>
        </p:nvPicPr>
        <p:blipFill>
          <a:blip r:embed="rId2">
            <a:alphaModFix amt="72000"/>
            <a:extLst>
              <a:ext uri="{28A0092B-C50C-407E-A947-70E740481C1C}">
                <a14:useLocalDpi xmlns:a14="http://schemas.microsoft.com/office/drawing/2010/main" val="0"/>
              </a:ext>
            </a:extLst>
          </a:blip>
          <a:stretch>
            <a:fillRect/>
          </a:stretch>
        </p:blipFill>
        <p:spPr>
          <a:xfrm>
            <a:off x="0" y="108633"/>
            <a:ext cx="10058400" cy="4615442"/>
          </a:xfrm>
          <a:prstGeom prst="rect">
            <a:avLst/>
          </a:prstGeom>
          <a:effectLst>
            <a:softEdge rad="0"/>
          </a:effectLst>
        </p:spPr>
      </p:pic>
      <p:sp>
        <p:nvSpPr>
          <p:cNvPr id="8" name="Rectangle 7">
            <a:extLst>
              <a:ext uri="{FF2B5EF4-FFF2-40B4-BE49-F238E27FC236}">
                <a16:creationId xmlns:a16="http://schemas.microsoft.com/office/drawing/2014/main" id="{833E3122-A7BC-184F-86DE-6A18807CBB36}"/>
              </a:ext>
            </a:extLst>
          </p:cNvPr>
          <p:cNvSpPr/>
          <p:nvPr userDrawn="1"/>
        </p:nvSpPr>
        <p:spPr>
          <a:xfrm>
            <a:off x="0" y="2100404"/>
            <a:ext cx="10058400" cy="2924269"/>
          </a:xfrm>
          <a:prstGeom prst="rect">
            <a:avLst/>
          </a:prstGeom>
          <a:solidFill>
            <a:schemeClr val="bg1">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766763" y="2312988"/>
            <a:ext cx="8550275" cy="1665287"/>
          </a:xfrm>
        </p:spPr>
        <p:txBody>
          <a:bodyPr/>
          <a:lstStyle>
            <a:lvl1pPr algn="ctr">
              <a:defRPr sz="3200" b="1" i="0">
                <a:solidFill>
                  <a:schemeClr val="bg1"/>
                </a:solidFill>
                <a:latin typeface="Arial"/>
                <a:cs typeface="Arial"/>
              </a:defRPr>
            </a:lvl1pPr>
          </a:lstStyle>
          <a:p>
            <a:r>
              <a:rPr lang="en-US" dirty="0"/>
              <a:t>Section Divider</a:t>
            </a:r>
          </a:p>
        </p:txBody>
      </p:sp>
      <p:sp>
        <p:nvSpPr>
          <p:cNvPr id="6" name="Subtitle 2"/>
          <p:cNvSpPr>
            <a:spLocks noGrp="1"/>
          </p:cNvSpPr>
          <p:nvPr>
            <p:ph type="subTitle" idx="1" hasCustomPrompt="1"/>
          </p:nvPr>
        </p:nvSpPr>
        <p:spPr>
          <a:xfrm>
            <a:off x="1520825" y="4086225"/>
            <a:ext cx="7042150" cy="1987550"/>
          </a:xfrm>
        </p:spPr>
        <p:txBody>
          <a:bodyPr>
            <a:normAutofit/>
          </a:bodyPr>
          <a:lstStyle>
            <a:lvl1pPr marL="0" indent="0" algn="ctr">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sp>
        <p:nvSpPr>
          <p:cNvPr id="7"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Tree>
    <p:extLst>
      <p:ext uri="{BB962C8B-B14F-4D97-AF65-F5344CB8AC3E}">
        <p14:creationId xmlns:p14="http://schemas.microsoft.com/office/powerpoint/2010/main" val="134610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9800" y="222250"/>
            <a:ext cx="7040563" cy="1295400"/>
          </a:xfrm>
        </p:spPr>
        <p:txBody>
          <a:bodyPr/>
          <a:lstStyle/>
          <a:p>
            <a:r>
              <a:rPr lang="en-US"/>
              <a:t>Click to edit Master title style</a:t>
            </a:r>
            <a:endParaRPr lang="en-US" dirty="0"/>
          </a:p>
        </p:txBody>
      </p:sp>
      <p:sp>
        <p:nvSpPr>
          <p:cNvPr id="5"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Tree>
    <p:extLst>
      <p:ext uri="{BB962C8B-B14F-4D97-AF65-F5344CB8AC3E}">
        <p14:creationId xmlns:p14="http://schemas.microsoft.com/office/powerpoint/2010/main" val="19620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7100" y="38100"/>
            <a:ext cx="6621780" cy="1666028"/>
          </a:xfrm>
        </p:spPr>
        <p:txBody>
          <a:bodyPr/>
          <a:lstStyle/>
          <a:p>
            <a:r>
              <a:rPr lang="en-US"/>
              <a:t>Click to edit Master title style</a:t>
            </a:r>
            <a:endParaRPr lang="en-US" dirty="0"/>
          </a:p>
        </p:txBody>
      </p:sp>
      <p:sp>
        <p:nvSpPr>
          <p:cNvPr id="3" name="Subtitle 2"/>
          <p:cNvSpPr>
            <a:spLocks noGrp="1"/>
          </p:cNvSpPr>
          <p:nvPr>
            <p:ph type="subTitle" idx="1"/>
          </p:nvPr>
        </p:nvSpPr>
        <p:spPr>
          <a:xfrm>
            <a:off x="927100" y="1828800"/>
            <a:ext cx="6621780" cy="1986280"/>
          </a:xfrm>
        </p:spPr>
        <p:txBody>
          <a:bodyPr/>
          <a:lstStyle>
            <a:lvl1pPr marL="0" indent="0" algn="l">
              <a:buNone/>
              <a:defRPr sz="1800"/>
            </a:lvl1pPr>
            <a:lvl2pPr marL="509412" indent="0" algn="ctr">
              <a:buNone/>
              <a:defRPr/>
            </a:lvl2pPr>
            <a:lvl3pPr marL="1018824" indent="0" algn="ctr">
              <a:buNone/>
              <a:defRPr/>
            </a:lvl3pPr>
            <a:lvl4pPr marL="1528237" indent="0" algn="ctr">
              <a:buNone/>
              <a:defRPr/>
            </a:lvl4pPr>
            <a:lvl5pPr marL="2037649" indent="0" algn="ctr">
              <a:buNone/>
              <a:defRPr/>
            </a:lvl5pPr>
            <a:lvl6pPr marL="2547061" indent="0" algn="ctr">
              <a:buNone/>
              <a:defRPr/>
            </a:lvl6pPr>
            <a:lvl7pPr marL="3056473" indent="0" algn="ctr">
              <a:buNone/>
              <a:defRPr/>
            </a:lvl7pPr>
            <a:lvl8pPr marL="3565886" indent="0" algn="ctr">
              <a:buNone/>
              <a:defRPr/>
            </a:lvl8pPr>
            <a:lvl9pPr marL="4075298" indent="0" algn="ctr">
              <a:buNone/>
              <a:defRPr/>
            </a:lvl9pPr>
          </a:lstStyle>
          <a:p>
            <a:r>
              <a:rPr lang="en-US"/>
              <a:t>Click to edit Master subtitle style</a:t>
            </a:r>
            <a:endParaRPr lang="en-US" dirty="0"/>
          </a:p>
        </p:txBody>
      </p:sp>
      <p:sp>
        <p:nvSpPr>
          <p:cNvPr id="8"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260350"/>
            <a:ext cx="7040563" cy="1295400"/>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27100" y="1676400"/>
            <a:ext cx="6172200" cy="2781300"/>
          </a:xfrm>
        </p:spPr>
        <p:txBody>
          <a:bodyPr/>
          <a:lstStyle>
            <a:lvl1pPr marL="381000" indent="-381000">
              <a:buSzPct val="110000"/>
              <a:buFont typeface="Arial"/>
              <a:buChar char="•"/>
              <a:defRPr sz="2800"/>
            </a:lvl1pPr>
            <a:lvl2pPr marL="827088" indent="-317500">
              <a:buSzPct val="110000"/>
              <a:buFont typeface="Arial"/>
              <a:buChar char="•"/>
              <a:defRPr sz="2600"/>
            </a:lvl2pPr>
            <a:lvl3pPr marL="1273175" indent="-254000">
              <a:buSzPct val="110000"/>
              <a:buFont typeface="Arial"/>
              <a:buChar char="•"/>
              <a:defRPr sz="2400"/>
            </a:lvl3pPr>
            <a:lvl4pPr marL="1782763" indent="-254000">
              <a:buSzPct val="110000"/>
              <a:buFont typeface="Arial"/>
              <a:buChar char="•"/>
              <a:defRPr sz="2200"/>
            </a:lvl4pPr>
            <a:lvl5pPr marL="2292350" indent="-254000">
              <a:buSzPct val="11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Tree>
    <p:extLst>
      <p:ext uri="{BB962C8B-B14F-4D97-AF65-F5344CB8AC3E}">
        <p14:creationId xmlns:p14="http://schemas.microsoft.com/office/powerpoint/2010/main" val="7604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927100" y="215900"/>
            <a:ext cx="8729574" cy="1295400"/>
          </a:xfrm>
        </p:spPr>
        <p:txBody>
          <a:bodyPr/>
          <a:lstStyle>
            <a:lvl1pPr>
              <a:defRPr sz="2800" b="1" i="0" baseline="0">
                <a:latin typeface="Arial"/>
                <a:cs typeface="Arial"/>
              </a:defRPr>
            </a:lvl1pPr>
          </a:lstStyle>
          <a:p>
            <a:r>
              <a:rPr lang="en-US"/>
              <a:t>Click to edit Master title style</a:t>
            </a:r>
            <a:endParaRPr lang="en-US" dirty="0"/>
          </a:p>
        </p:txBody>
      </p:sp>
      <p:sp>
        <p:nvSpPr>
          <p:cNvPr id="9"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
        <p:nvSpPr>
          <p:cNvPr id="5" name="Content Placeholder 2"/>
          <p:cNvSpPr>
            <a:spLocks noGrp="1"/>
          </p:cNvSpPr>
          <p:nvPr>
            <p:ph idx="10"/>
          </p:nvPr>
        </p:nvSpPr>
        <p:spPr>
          <a:xfrm>
            <a:off x="927100" y="1757257"/>
            <a:ext cx="8026400" cy="5037243"/>
          </a:xfrm>
        </p:spPr>
        <p:txBody>
          <a:bodyPr/>
          <a:lstStyle>
            <a:lvl1pPr>
              <a:defRPr sz="2800"/>
            </a:lvl1pPr>
            <a:lvl2pPr>
              <a:defRPr sz="2400"/>
            </a:lvl2pPr>
            <a:lvl3pPr>
              <a:defRPr sz="2000"/>
            </a:lvl3pPr>
            <a:lvl4pPr>
              <a:defRPr sz="1800"/>
            </a:lvl4pPr>
            <a:lvl5pPr>
              <a:defRPr sz="18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7100" y="1750060"/>
            <a:ext cx="3124200" cy="5129425"/>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3963" y="1737360"/>
            <a:ext cx="3611880" cy="5129425"/>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
        <p:nvSpPr>
          <p:cNvPr id="7" name="Title 1"/>
          <p:cNvSpPr>
            <a:spLocks noGrp="1"/>
          </p:cNvSpPr>
          <p:nvPr>
            <p:ph type="title"/>
          </p:nvPr>
        </p:nvSpPr>
        <p:spPr>
          <a:xfrm>
            <a:off x="927100" y="215900"/>
            <a:ext cx="8729574" cy="1295400"/>
          </a:xfrm>
        </p:spPr>
        <p:txBody>
          <a:bodyPr/>
          <a:lstStyle>
            <a:lvl1pPr>
              <a:defRPr sz="2800" b="1" i="0" baseline="0">
                <a:latin typeface="Arial"/>
                <a:cs typeface="Aria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7100" y="469900"/>
            <a:ext cx="2362200" cy="1316990"/>
          </a:xfrm>
        </p:spPr>
        <p:txBody>
          <a:bodyPr anchor="b"/>
          <a:lstStyle>
            <a:lvl1pPr algn="l">
              <a:defRPr sz="2200" b="1"/>
            </a:lvl1pPr>
          </a:lstStyle>
          <a:p>
            <a:r>
              <a:rPr lang="en-US"/>
              <a:t>Click to edit Master title style</a:t>
            </a:r>
            <a:endParaRPr lang="en-US" dirty="0"/>
          </a:p>
        </p:txBody>
      </p:sp>
      <p:sp>
        <p:nvSpPr>
          <p:cNvPr id="3" name="Content Placeholder 2"/>
          <p:cNvSpPr>
            <a:spLocks noGrp="1"/>
          </p:cNvSpPr>
          <p:nvPr>
            <p:ph idx="1"/>
          </p:nvPr>
        </p:nvSpPr>
        <p:spPr>
          <a:xfrm>
            <a:off x="4165599" y="601557"/>
            <a:ext cx="5389881" cy="6142143"/>
          </a:xfrm>
        </p:spPr>
        <p:txBody>
          <a:bodyPr/>
          <a:lstStyle>
            <a:lvl1pPr>
              <a:defRPr sz="2800"/>
            </a:lvl1pPr>
            <a:lvl2pPr>
              <a:defRPr sz="2400"/>
            </a:lvl2pPr>
            <a:lvl3pPr>
              <a:defRPr sz="2000"/>
            </a:lvl3pPr>
            <a:lvl4pPr>
              <a:defRPr sz="1800"/>
            </a:lvl4pPr>
            <a:lvl5pPr>
              <a:defRPr sz="18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7100" y="2006599"/>
            <a:ext cx="2362200" cy="4648201"/>
          </a:xfrm>
        </p:spPr>
        <p:txBody>
          <a:bodyPr/>
          <a:lstStyle>
            <a:lvl1pPr marL="0" indent="0">
              <a:buNone/>
              <a:defRPr sz="1600">
                <a:solidFill>
                  <a:schemeClr val="bg1"/>
                </a:solidFill>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8" name="Content Placeholder 7"/>
          <p:cNvSpPr txBox="1">
            <a:spLocks/>
          </p:cNvSpPr>
          <p:nvPr userDrawn="1"/>
        </p:nvSpPr>
        <p:spPr bwMode="auto">
          <a:xfrm>
            <a:off x="4800600" y="7353300"/>
            <a:ext cx="457200" cy="228600"/>
          </a:xfrm>
          <a:prstGeom prst="rect">
            <a:avLst/>
          </a:prstGeom>
          <a:noFill/>
          <a:ln w="9525">
            <a:noFill/>
            <a:miter lim="800000"/>
            <a:headEnd/>
            <a:tailEnd/>
          </a:ln>
        </p:spPr>
        <p:txBody>
          <a:bodyPr vert="horz" wrap="square" lIns="101882" tIns="50941" rIns="101882" bIns="50941" numCol="1" anchor="b" anchorCtr="0" compatLnSpc="1">
            <a:prstTxWarp prst="textNoShape">
              <a:avLst/>
            </a:prstTxWarp>
          </a:bodyPr>
          <a:lstStyle>
            <a:lvl1pPr marL="0" indent="0" algn="l" rtl="0" eaLnBrk="0" fontAlgn="base" hangingPunct="0">
              <a:spcBef>
                <a:spcPct val="20000"/>
              </a:spcBef>
              <a:spcAft>
                <a:spcPct val="0"/>
              </a:spcAft>
              <a:buClr>
                <a:srgbClr val="FF0000"/>
              </a:buClr>
              <a:buFont typeface="Wingdings" pitchFamily="2" charset="2"/>
              <a:buNone/>
              <a:defRPr sz="1200">
                <a:solidFill>
                  <a:schemeClr val="tx1"/>
                </a:solidFill>
                <a:latin typeface="+mn-lt"/>
                <a:ea typeface="+mn-ea"/>
                <a:cs typeface="+mn-cs"/>
              </a:defRPr>
            </a:lvl1pPr>
            <a:lvl2pPr marL="509412" indent="0" algn="l" rtl="0" eaLnBrk="0" fontAlgn="base" hangingPunct="0">
              <a:spcBef>
                <a:spcPct val="20000"/>
              </a:spcBef>
              <a:spcAft>
                <a:spcPct val="0"/>
              </a:spcAft>
              <a:buClr>
                <a:srgbClr val="FF0000"/>
              </a:buClr>
              <a:buFont typeface="Wingdings" pitchFamily="2" charset="2"/>
              <a:buNone/>
              <a:defRPr sz="2000">
                <a:solidFill>
                  <a:schemeClr val="tx1"/>
                </a:solidFill>
                <a:latin typeface="+mn-lt"/>
                <a:cs typeface="+mn-cs"/>
              </a:defRPr>
            </a:lvl2pPr>
            <a:lvl3pPr marL="1018824" indent="0" algn="l" rtl="0" eaLnBrk="0" fontAlgn="base" hangingPunct="0">
              <a:spcBef>
                <a:spcPct val="20000"/>
              </a:spcBef>
              <a:spcAft>
                <a:spcPct val="0"/>
              </a:spcAft>
              <a:buClr>
                <a:srgbClr val="FF0000"/>
              </a:buClr>
              <a:buFont typeface="Wingdings" pitchFamily="2" charset="2"/>
              <a:buNone/>
              <a:defRPr sz="1800">
                <a:solidFill>
                  <a:schemeClr val="tx1"/>
                </a:solidFill>
                <a:latin typeface="+mn-lt"/>
                <a:cs typeface="+mn-cs"/>
              </a:defRPr>
            </a:lvl3pPr>
            <a:lvl4pPr marL="1528237"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4pPr>
            <a:lvl5pPr marL="2037649" indent="0" algn="l" rtl="0" eaLnBrk="0" fontAlgn="base" hangingPunct="0">
              <a:spcBef>
                <a:spcPct val="20000"/>
              </a:spcBef>
              <a:spcAft>
                <a:spcPct val="0"/>
              </a:spcAft>
              <a:buClr>
                <a:srgbClr val="FF0000"/>
              </a:buClr>
              <a:buFont typeface="Wingdings" pitchFamily="2" charset="2"/>
              <a:buNone/>
              <a:defRPr sz="1600">
                <a:solidFill>
                  <a:schemeClr val="tx1"/>
                </a:solidFill>
                <a:latin typeface="+mn-lt"/>
                <a:cs typeface="+mn-cs"/>
              </a:defRPr>
            </a:lvl5pPr>
            <a:lvl6pPr marL="2547061"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6pPr>
            <a:lvl7pPr marL="3056473"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7pPr>
            <a:lvl8pPr marL="3565886"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8pPr>
            <a:lvl9pPr marL="4075298" indent="0" algn="l" rtl="0" fontAlgn="base">
              <a:spcBef>
                <a:spcPct val="20000"/>
              </a:spcBef>
              <a:spcAft>
                <a:spcPct val="0"/>
              </a:spcAft>
              <a:buClr>
                <a:srgbClr val="FF0000"/>
              </a:buClr>
              <a:buFont typeface="Wingdings" pitchFamily="2" charset="2"/>
              <a:buNone/>
              <a:defRPr sz="1600">
                <a:solidFill>
                  <a:schemeClr val="tx1"/>
                </a:solidFill>
                <a:latin typeface="+mn-lt"/>
                <a:cs typeface="+mn-cs"/>
              </a:defRPr>
            </a:lvl9pPr>
          </a:lstStyle>
          <a:p>
            <a:pPr algn="ctr"/>
            <a:fld id="{2C8D1076-1420-4F2D-9978-F7ADE7B93760}" type="slidenum">
              <a:rPr lang="en-US" sz="1100" smtClean="0"/>
              <a:pPr algn="ctr"/>
              <a:t>‹#›</a:t>
            </a:fld>
            <a:endParaRPr lang="en-US" sz="11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39800" y="209550"/>
            <a:ext cx="7040563"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27100" y="1838325"/>
            <a:ext cx="8204200" cy="51308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DA3D18C3-DBDB-604F-B7C7-A343A46C979A}"/>
              </a:ext>
            </a:extLst>
          </p:cNvPr>
          <p:cNvSpPr/>
          <p:nvPr userDrawn="1"/>
        </p:nvSpPr>
        <p:spPr>
          <a:xfrm>
            <a:off x="0" y="7602071"/>
            <a:ext cx="10058400" cy="179294"/>
          </a:xfrm>
          <a:prstGeom prst="rect">
            <a:avLst/>
          </a:prstGeom>
          <a:solidFill>
            <a:srgbClr val="093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07" r:id="rId1"/>
    <p:sldLayoutId id="2147484020" r:id="rId2"/>
    <p:sldLayoutId id="2147484018" r:id="rId3"/>
    <p:sldLayoutId id="2147484017" r:id="rId4"/>
    <p:sldLayoutId id="2147484002" r:id="rId5"/>
    <p:sldLayoutId id="2147484019" r:id="rId6"/>
    <p:sldLayoutId id="2147484003" r:id="rId7"/>
    <p:sldLayoutId id="2147484005" r:id="rId8"/>
    <p:sldLayoutId id="2147484008" r:id="rId9"/>
    <p:sldLayoutId id="2147484009" r:id="rId10"/>
    <p:sldLayoutId id="2147484012" r:id="rId11"/>
    <p:sldLayoutId id="2147484013" r:id="rId12"/>
    <p:sldLayoutId id="2147484022" r:id="rId13"/>
    <p:sldLayoutId id="2147484023" r:id="rId14"/>
    <p:sldLayoutId id="2147484024" r:id="rId15"/>
  </p:sldLayoutIdLst>
  <p:hf sldNum="0" hdr="0" ftr="0" dt="0"/>
  <p:txStyles>
    <p:titleStyle>
      <a:lvl1pPr algn="l" rtl="0" eaLnBrk="1" fontAlgn="base" hangingPunct="1">
        <a:spcBef>
          <a:spcPct val="0"/>
        </a:spcBef>
        <a:spcAft>
          <a:spcPct val="0"/>
        </a:spcAft>
        <a:defRPr sz="2800" b="1" i="0">
          <a:solidFill>
            <a:srgbClr val="FF0000"/>
          </a:solidFill>
          <a:latin typeface="Arial"/>
          <a:ea typeface="+mj-ea"/>
          <a:cs typeface="Arial"/>
        </a:defRPr>
      </a:lvl1pPr>
      <a:lvl2pPr algn="ctr" rtl="0" eaLnBrk="1" fontAlgn="base" hangingPunct="1">
        <a:spcBef>
          <a:spcPct val="0"/>
        </a:spcBef>
        <a:spcAft>
          <a:spcPct val="0"/>
        </a:spcAft>
        <a:defRPr sz="3600" b="1">
          <a:solidFill>
            <a:srgbClr val="FF0000"/>
          </a:solidFill>
          <a:latin typeface="Arial" charset="0"/>
          <a:cs typeface="Arial" charset="0"/>
        </a:defRPr>
      </a:lvl2pPr>
      <a:lvl3pPr algn="ctr" rtl="0" eaLnBrk="1" fontAlgn="base" hangingPunct="1">
        <a:spcBef>
          <a:spcPct val="0"/>
        </a:spcBef>
        <a:spcAft>
          <a:spcPct val="0"/>
        </a:spcAft>
        <a:defRPr sz="3600" b="1">
          <a:solidFill>
            <a:srgbClr val="FF0000"/>
          </a:solidFill>
          <a:latin typeface="Arial" charset="0"/>
          <a:cs typeface="Arial" charset="0"/>
        </a:defRPr>
      </a:lvl3pPr>
      <a:lvl4pPr algn="ctr" rtl="0" eaLnBrk="1" fontAlgn="base" hangingPunct="1">
        <a:spcBef>
          <a:spcPct val="0"/>
        </a:spcBef>
        <a:spcAft>
          <a:spcPct val="0"/>
        </a:spcAft>
        <a:defRPr sz="3600" b="1">
          <a:solidFill>
            <a:srgbClr val="FF0000"/>
          </a:solidFill>
          <a:latin typeface="Arial" charset="0"/>
          <a:cs typeface="Arial" charset="0"/>
        </a:defRPr>
      </a:lvl4pPr>
      <a:lvl5pPr algn="ctr" rtl="0" eaLnBrk="1" fontAlgn="base" hangingPunct="1">
        <a:spcBef>
          <a:spcPct val="0"/>
        </a:spcBef>
        <a:spcAft>
          <a:spcPct val="0"/>
        </a:spcAft>
        <a:defRPr sz="3600" b="1">
          <a:solidFill>
            <a:srgbClr val="FF0000"/>
          </a:solidFill>
          <a:latin typeface="Arial" charset="0"/>
          <a:cs typeface="Arial" charset="0"/>
        </a:defRPr>
      </a:lvl5pPr>
      <a:lvl6pPr marL="509412" algn="ctr" rtl="0" eaLnBrk="1" fontAlgn="base" hangingPunct="1">
        <a:spcBef>
          <a:spcPct val="0"/>
        </a:spcBef>
        <a:spcAft>
          <a:spcPct val="0"/>
        </a:spcAft>
        <a:defRPr sz="4900">
          <a:solidFill>
            <a:schemeClr val="accent2"/>
          </a:solidFill>
          <a:latin typeface="Arial" charset="0"/>
          <a:cs typeface="Arial" charset="0"/>
        </a:defRPr>
      </a:lvl6pPr>
      <a:lvl7pPr marL="1018824" algn="ctr" rtl="0" eaLnBrk="1" fontAlgn="base" hangingPunct="1">
        <a:spcBef>
          <a:spcPct val="0"/>
        </a:spcBef>
        <a:spcAft>
          <a:spcPct val="0"/>
        </a:spcAft>
        <a:defRPr sz="4900">
          <a:solidFill>
            <a:schemeClr val="accent2"/>
          </a:solidFill>
          <a:latin typeface="Arial" charset="0"/>
          <a:cs typeface="Arial" charset="0"/>
        </a:defRPr>
      </a:lvl7pPr>
      <a:lvl8pPr marL="1528237" algn="ctr" rtl="0" eaLnBrk="1" fontAlgn="base" hangingPunct="1">
        <a:spcBef>
          <a:spcPct val="0"/>
        </a:spcBef>
        <a:spcAft>
          <a:spcPct val="0"/>
        </a:spcAft>
        <a:defRPr sz="4900">
          <a:solidFill>
            <a:schemeClr val="accent2"/>
          </a:solidFill>
          <a:latin typeface="Arial" charset="0"/>
          <a:cs typeface="Arial" charset="0"/>
        </a:defRPr>
      </a:lvl8pPr>
      <a:lvl9pPr marL="2037649" algn="ctr" rtl="0" eaLnBrk="1" fontAlgn="base" hangingPunct="1">
        <a:spcBef>
          <a:spcPct val="0"/>
        </a:spcBef>
        <a:spcAft>
          <a:spcPct val="0"/>
        </a:spcAft>
        <a:defRPr sz="4900">
          <a:solidFill>
            <a:schemeClr val="accent2"/>
          </a:solidFill>
          <a:latin typeface="Arial" charset="0"/>
          <a:cs typeface="Arial" charset="0"/>
        </a:defRPr>
      </a:lvl9pPr>
    </p:titleStyle>
    <p:bodyStyle>
      <a:lvl1pPr marL="381000" indent="-381000" algn="l" rtl="0" eaLnBrk="1" fontAlgn="base" hangingPunct="1">
        <a:spcBef>
          <a:spcPct val="20000"/>
        </a:spcBef>
        <a:spcAft>
          <a:spcPct val="0"/>
        </a:spcAft>
        <a:buClr>
          <a:srgbClr val="FF0000"/>
        </a:buClr>
        <a:buFont typeface="Wingdings" pitchFamily="2" charset="2"/>
        <a:buChar char="«"/>
        <a:defRPr sz="3100">
          <a:solidFill>
            <a:schemeClr val="tx1"/>
          </a:solidFill>
          <a:latin typeface="+mn-lt"/>
          <a:ea typeface="+mn-ea"/>
          <a:cs typeface="+mn-cs"/>
        </a:defRPr>
      </a:lvl1pPr>
      <a:lvl2pPr marL="827088" indent="-317500" algn="l" rtl="0" eaLnBrk="1" fontAlgn="base" hangingPunct="1">
        <a:spcBef>
          <a:spcPct val="20000"/>
        </a:spcBef>
        <a:spcAft>
          <a:spcPct val="0"/>
        </a:spcAft>
        <a:buClr>
          <a:srgbClr val="FF0000"/>
        </a:buClr>
        <a:buFont typeface="Wingdings" pitchFamily="2" charset="2"/>
        <a:buChar char="«"/>
        <a:defRPr sz="2700">
          <a:solidFill>
            <a:schemeClr val="tx1"/>
          </a:solidFill>
          <a:latin typeface="+mn-lt"/>
          <a:cs typeface="+mn-cs"/>
        </a:defRPr>
      </a:lvl2pPr>
      <a:lvl3pPr marL="1273175" indent="-254000" algn="l" rtl="0" eaLnBrk="1" fontAlgn="base" hangingPunct="1">
        <a:spcBef>
          <a:spcPct val="20000"/>
        </a:spcBef>
        <a:spcAft>
          <a:spcPct val="0"/>
        </a:spcAft>
        <a:buClr>
          <a:srgbClr val="FF0000"/>
        </a:buClr>
        <a:buFont typeface="Wingdings" pitchFamily="2" charset="2"/>
        <a:buChar char="«"/>
        <a:defRPr sz="2200">
          <a:solidFill>
            <a:schemeClr val="tx1"/>
          </a:solidFill>
          <a:latin typeface="+mn-lt"/>
          <a:cs typeface="+mn-cs"/>
        </a:defRPr>
      </a:lvl3pPr>
      <a:lvl4pPr marL="1782763" indent="-2540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4pPr>
      <a:lvl5pPr marL="2292350" indent="-254000" algn="l" rtl="0" eaLnBrk="1" fontAlgn="base" hangingPunct="1">
        <a:spcBef>
          <a:spcPct val="20000"/>
        </a:spcBef>
        <a:spcAft>
          <a:spcPct val="0"/>
        </a:spcAft>
        <a:buClr>
          <a:srgbClr val="FF0000"/>
        </a:buClr>
        <a:buFont typeface="Wingdings" pitchFamily="2" charset="2"/>
        <a:buChar char="«"/>
        <a:defRPr sz="2000">
          <a:solidFill>
            <a:schemeClr val="tx1"/>
          </a:solidFill>
          <a:latin typeface="+mn-lt"/>
          <a:cs typeface="+mn-cs"/>
        </a:defRPr>
      </a:lvl5pPr>
      <a:lvl6pPr marL="2801767" indent="-254706" algn="l" rtl="0" eaLnBrk="1" fontAlgn="base" hangingPunct="1">
        <a:spcBef>
          <a:spcPct val="20000"/>
        </a:spcBef>
        <a:spcAft>
          <a:spcPct val="0"/>
        </a:spcAft>
        <a:buClr>
          <a:srgbClr val="FF0000"/>
        </a:buClr>
        <a:buFont typeface="Wingdings" pitchFamily="2" charset="2"/>
        <a:buChar char="«"/>
        <a:defRPr sz="2200">
          <a:solidFill>
            <a:schemeClr val="tx1"/>
          </a:solidFill>
          <a:latin typeface="+mn-lt"/>
          <a:cs typeface="+mn-cs"/>
        </a:defRPr>
      </a:lvl6pPr>
      <a:lvl7pPr marL="3311180" indent="-254706" algn="l" rtl="0" eaLnBrk="1" fontAlgn="base" hangingPunct="1">
        <a:spcBef>
          <a:spcPct val="20000"/>
        </a:spcBef>
        <a:spcAft>
          <a:spcPct val="0"/>
        </a:spcAft>
        <a:buClr>
          <a:srgbClr val="FF0000"/>
        </a:buClr>
        <a:buFont typeface="Wingdings" pitchFamily="2" charset="2"/>
        <a:buChar char="«"/>
        <a:defRPr sz="2200">
          <a:solidFill>
            <a:schemeClr val="tx1"/>
          </a:solidFill>
          <a:latin typeface="+mn-lt"/>
          <a:cs typeface="+mn-cs"/>
        </a:defRPr>
      </a:lvl7pPr>
      <a:lvl8pPr marL="3820592" indent="-254706" algn="l" rtl="0" eaLnBrk="1" fontAlgn="base" hangingPunct="1">
        <a:spcBef>
          <a:spcPct val="20000"/>
        </a:spcBef>
        <a:spcAft>
          <a:spcPct val="0"/>
        </a:spcAft>
        <a:buClr>
          <a:srgbClr val="FF0000"/>
        </a:buClr>
        <a:buFont typeface="Wingdings" pitchFamily="2" charset="2"/>
        <a:buChar char="«"/>
        <a:defRPr sz="2200">
          <a:solidFill>
            <a:schemeClr val="tx1"/>
          </a:solidFill>
          <a:latin typeface="+mn-lt"/>
          <a:cs typeface="+mn-cs"/>
        </a:defRPr>
      </a:lvl8pPr>
      <a:lvl9pPr marL="4330004" indent="-254706" algn="l" rtl="0" eaLnBrk="1" fontAlgn="base" hangingPunct="1">
        <a:spcBef>
          <a:spcPct val="20000"/>
        </a:spcBef>
        <a:spcAft>
          <a:spcPct val="0"/>
        </a:spcAft>
        <a:buClr>
          <a:srgbClr val="FF0000"/>
        </a:buClr>
        <a:buFont typeface="Wingdings" pitchFamily="2" charset="2"/>
        <a:buChar char="«"/>
        <a:defRPr sz="2200">
          <a:solidFill>
            <a:schemeClr val="tx1"/>
          </a:solidFill>
          <a:latin typeface="+mn-lt"/>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B035F0-FE22-D447-BCA4-08FF1A9D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0" y="0"/>
            <a:ext cx="2079141" cy="6991397"/>
          </a:xfrm>
          <a:prstGeom prst="rect">
            <a:avLst/>
          </a:prstGeom>
        </p:spPr>
      </p:pic>
      <p:sp>
        <p:nvSpPr>
          <p:cNvPr id="8" name="Title 1"/>
          <p:cNvSpPr txBox="1">
            <a:spLocks/>
          </p:cNvSpPr>
          <p:nvPr/>
        </p:nvSpPr>
        <p:spPr>
          <a:xfrm>
            <a:off x="3758860" y="4911256"/>
            <a:ext cx="5771910" cy="1075235"/>
          </a:xfrm>
          <a:prstGeom prst="rect">
            <a:avLst/>
          </a:prstGeom>
        </p:spPr>
        <p:txBody>
          <a:bodyPr vert="horz" lIns="100584" tIns="50292" rIns="100584" bIns="5029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a:solidFill>
                  <a:schemeClr val="accent4"/>
                </a:solidFill>
                <a:latin typeface="Arial"/>
                <a:cs typeface="Arial"/>
              </a:rPr>
              <a:t>Intern and Trainee Program Independent Review </a:t>
            </a:r>
            <a:br>
              <a:rPr lang="en-US" sz="3200" b="1" dirty="0">
                <a:solidFill>
                  <a:schemeClr val="tx1">
                    <a:lumMod val="65000"/>
                    <a:lumOff val="35000"/>
                  </a:schemeClr>
                </a:solidFill>
                <a:latin typeface="Arial"/>
                <a:cs typeface="Arial"/>
              </a:rPr>
            </a:br>
            <a:endParaRPr lang="en-US" sz="3200" b="1" i="1" dirty="0">
              <a:solidFill>
                <a:schemeClr val="tx1">
                  <a:lumMod val="65000"/>
                  <a:lumOff val="35000"/>
                </a:schemeClr>
              </a:solidFill>
              <a:latin typeface="Arial"/>
              <a:cs typeface="Arial"/>
            </a:endParaRPr>
          </a:p>
        </p:txBody>
      </p:sp>
      <p:pic>
        <p:nvPicPr>
          <p:cNvPr id="11" name="Picture 10">
            <a:extLst>
              <a:ext uri="{FF2B5EF4-FFF2-40B4-BE49-F238E27FC236}">
                <a16:creationId xmlns:a16="http://schemas.microsoft.com/office/drawing/2014/main" id="{46A854EB-7886-4A5F-A6E4-2B6DAB191AE2}"/>
              </a:ext>
            </a:extLst>
          </p:cNvPr>
          <p:cNvPicPr>
            <a:picLocks noChangeAspect="1"/>
          </p:cNvPicPr>
          <p:nvPr/>
        </p:nvPicPr>
        <p:blipFill>
          <a:blip r:embed="rId3"/>
          <a:stretch>
            <a:fillRect/>
          </a:stretch>
        </p:blipFill>
        <p:spPr>
          <a:xfrm>
            <a:off x="-2" y="2048282"/>
            <a:ext cx="6681981" cy="1809949"/>
          </a:xfrm>
          <a:prstGeom prst="rect">
            <a:avLst/>
          </a:prstGeom>
        </p:spPr>
      </p:pic>
      <p:sp>
        <p:nvSpPr>
          <p:cNvPr id="2" name="Rectangle 1">
            <a:extLst>
              <a:ext uri="{FF2B5EF4-FFF2-40B4-BE49-F238E27FC236}">
                <a16:creationId xmlns:a16="http://schemas.microsoft.com/office/drawing/2014/main" id="{F57EDB01-63AC-4E1B-99C7-B291C65B47FE}"/>
              </a:ext>
            </a:extLst>
          </p:cNvPr>
          <p:cNvSpPr/>
          <p:nvPr/>
        </p:nvSpPr>
        <p:spPr>
          <a:xfrm>
            <a:off x="4748981" y="7315200"/>
            <a:ext cx="363793" cy="28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4FDFF5-1FAB-1B40-8A3C-DF26675B2A70}"/>
              </a:ext>
            </a:extLst>
          </p:cNvPr>
          <p:cNvSpPr/>
          <p:nvPr/>
        </p:nvSpPr>
        <p:spPr>
          <a:xfrm>
            <a:off x="-2" y="6617616"/>
            <a:ext cx="10058402" cy="1154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93588"/>
              </a:solidFill>
            </a:endParaRPr>
          </a:p>
        </p:txBody>
      </p:sp>
      <p:sp>
        <p:nvSpPr>
          <p:cNvPr id="5" name="Rectangle 4">
            <a:extLst>
              <a:ext uri="{FF2B5EF4-FFF2-40B4-BE49-F238E27FC236}">
                <a16:creationId xmlns:a16="http://schemas.microsoft.com/office/drawing/2014/main" id="{AD3C987B-673D-2B45-A507-4D39E5861F57}"/>
              </a:ext>
            </a:extLst>
          </p:cNvPr>
          <p:cNvSpPr/>
          <p:nvPr/>
        </p:nvSpPr>
        <p:spPr>
          <a:xfrm>
            <a:off x="-2" y="6834434"/>
            <a:ext cx="10058402" cy="4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60365B9-8506-6D45-98FF-031E899C13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68" y="1330147"/>
            <a:ext cx="2581467" cy="2450003"/>
          </a:xfrm>
          <a:prstGeom prst="rect">
            <a:avLst/>
          </a:prstGeom>
        </p:spPr>
      </p:pic>
      <p:sp>
        <p:nvSpPr>
          <p:cNvPr id="6" name="AutoShape 4" descr="data:image/png;base64,%20iVBORw0KGgoAAAANSUhEUgAAAFMAAABTCAYAAAGUtQuWAAAAAXNSR0IArs4c6QAAAARnQU1BAACxjwv8YQUAAAAJcEhZcwAADsMAAA7DAcdvqGQAAEGfSURBVGhDvXsHgFXFFfb3eu/b+y59aVIFaYKFYkAwdkWNiiVqomLXWLHEEguWiDXGEkWQgFKVJqD03mF737dv9+2+Xv9v5u2iKEk0f/7/wN17371zZ86cOeU7M3MV+Ak99OI3vZLQHEIief2Ts8e903lb0onC9/x52d+/qm67cn9Aj9pnxqMlqsSO482oPdyAB2eNkuXkn98//PnfX/farhygaMXI0QMRD0ZR6DKgmyGG59bUY0K2Gi/cPFqhFIVfb7NeiWQSuWnpiNY0o0SfhMXnQyQYR45Zje0NflEMikEz3+pz6WjHAbNRD5PJABPPFrOR1yaY5dkIM++feecCsjHjrSQCcSgtalh0aiy5czieWnwMy7fWYdroIsQSSRh0GixYuw8K/bmPXPX78UV/02nUcFlZs0EPm9UIh80MHcLwNNXDYrNjyjPrUx2cdtNfk06rFv0H9sGBw7XY7ldiV5UHox1qNJfthLuBL1ize8sO7tn5LQbkJjD7+ln4rrwNwzMMePnaMXDvXYWaHavRcvwgKja9fFglCrfV7n1sw/HYo2eMGoo5N07Aq29+iG4uDdLS7GgKadBatvxng5ci84AkpryYRMGUJFCQ3Xn31PTAC2u/uP8Fdv0ndKLqgsc3JQdoffhyXwvev6Q7rllUCYPFiuBL5/4wzLhtVRLs4m09FVDmlUAZDmFqvhK3flkPm1aJ7x4Zp1BdcddHyb0JI64/Ix8edxiWaBAZKuqay4Up/TNQ4+6Au+DcRxXFD69J/qHIe2JozWI4OaxiSMUQWyxGKOJRKPo/vCpZfrQGPirI/dO6YWdVB9YebEEoEgOoaaOH5OOOsWlQnP3AF8kh9g5YjFoeeljNBqQ5zbAatAh3uPlClMNsY43n3Z989aHLYMwqxJfLt+G7/XVYWRdCv3QDfnv2ABxYvQzzv9yY6vXDT7yRfPOtf2DinFeQqK2HIexH734lmH3lTFgMamh69LXJcX/8TzcrDBRLYe0GNO/fiEN7v8OgjCgKBgyEz2j72LPlo3ZR7keU/wmG3pLEuIc5hNnszQ/0LwYdePSVtcnFIT1+08eOxxcdQPLtGRRCDMa71gLhCB4bk4NwQ/Osp+469+3OV07QSZXeNWdR8/ONxjRxPV7nwZqoC+jowMUlatxxbm98X9OBkhwHLvnoMI48cDpG/GUHjGolJne3Yu51Q0/UdeLCcv+6ZIc/3PkLuHJ4Ho4dqsPwgXmoOd6I/EwLYsEwTKzErFehoDAdr35TBpNWBb1GAT3vO5vKI+/9+UqdrFR39+pkOBSVlSlov5eVGGEzaNC7NBfu8kaY+aLNaYKS3ddr1dDxtyPLiSN7j8NVko/Lnlos3xV0Trpit0J/4etfZPfpNb1861GwL1ArFdIxmHUq3DA2B2eVuvDgF8exq8wLBblJhuMQrsrmNMDbEsDA3ulIs+jpSNS4qLcKv/u4AuqQz98jCxG8dO8QaNRqdk2DHVTR29/fgyE9s7DsoAe3Tu6NXjk2THt2PRY+diZue2crfndWD/TJd2Bot3R4fX6EAn4011Qj0daUkunIm/6WJGPsmgrnjumLkaVF0GqUONoehbeiBq0eL4JJBY4eq0eZO4BYdhbC0TiOVjTg3NIcLF6wSHZdUH6GHdLfqLX2QwPTdBcOztehf54Zz815DuUxF95dtAU1GhPmrTkCLzXR6/EjzaTB6H65SA96MbqnFe/d90dccmY37P/ma2SlWVD3/TuKk1TqgmsfTMbjCTS72eVrz8fN988FRYxuvXpjwJDBaG9rxTdLl0PJmxlpDmhVSmpHNyxcuZViTizyHFo6Q9RzUqUnyDSoNWvkRLt4GKEl/+nqUTDbnJj90j8xcXgR1u6shkqtQcu+zYjUHzcAlaHUiyk6daU/oj/9Zd1NsWTyVqVS2RfJxHzWdv+Tfxx9vPPxKemUlT7w55U3afIy3nh6hxurZ/XDlNe2o1vMg50dalqJA4MLzJhqiOKx28ef8n3pTX5MT77zXXKj1vLGY8sOItLqRf98G9rjSjx2+TDA14HppgbsrPPjle0VGPzn75P3PP3Va52vnqCTKr3w9a3JB/f48MTZ+QAd81mn5WPd9kpcMigdTyzah0cvKEVdVAd1IgGFuxktngAWeg2/n/3koubOKiRJlRJ0yUvfJucf88nr97Y14bVRZqzYXYMOkwsumwnpDhvsWenIT7fh/Mw4diddsDIcmxk26mE0Th0z2bx13fxV4n3J6Q0PfJL8tCwozU8eCWBb1I4cpwsxrw/u4/UwK+JoK29ASZ4LEZUZd03pDYtWASsrtRuUCOSV3CXqEiQrfTeUIX9IYqV3nlWM1ho3Jo3uBitbyLPpkG3WIovnUH0L0hxGWMNB/P6c7qxQBRO91NYDVbjszg/IEUf/nBveql+lK8iSFZKeOr83ju6vQd9+efDWtkD4MQO5sdnppWJRSMBBbj3VTWj1+nHLh9soxNTQmBjv/B9cqVB0v2V+8veDVKLHtHcGGB5ajQZaurgT1zot3Z24Fve0/M17PMvnWg10fE5TxGm3fozuyWCWQnHrsmTlgwPw5EdbsZoDdWYPG97Z1IhEJIkv/jgAM17ejZG9nUi36rD2UAvmzhyAj7+vxWnFDqzc3YBshwm7KltRV+PlgCbhjyteU+oZnjVaHWIKFfIdepR7ouyuUAr6VAZfokvYTJQlHUpBmgneaFJynWEzIj/NjGU7a1GUYcZvJ/SARplEKK4+U5F544Lk2nsG4XhNK9QqFWa+uZthvydW7m/GVsKpC0/Px5bjHmTbDch1mbBoSzXGlGZixa5a4oUk9r76W+lLw8EApjy0CHX+5FpFzmVvJO+blI2qhjZo1SoOhAoqVm6is9ZTXkKORr0WespRQ/maDTookxHEIgEEOtoldDAaTZSzDr+buxGNfpynyD37nmRRj1IY6JT1PB64aSrUVKv6jgja/UG0VNehtc0Hf1KJg0fqccAbxfDRA/Dpsm3IJXLI0Aawc8deOfpSx/e8pVDqQx1D7fEgMjUxDC80YcO325Ck3u3dvg/VDW5s2lWJf26vwedH2vBVLRuJxKEhh1MKLLj2vNOw8+tVmDm2GPA0INeY8i/K4xve2N5cdRBafwN+e1Yfosq9+HT5VqzYVoW5Kw7is2Pt2OeLo5hWMz5Dh/N7pUHrbcGIISV44vKL8doDF6Dh6GGg7hC0CJ4jKpVVZ/S7NHPWhWMbdNok5aPHXQ+8DFfvARgyYyYDnh0Vu4+gqDiDyh+TgbH4tN64/tzzMGxIP7z12kM4beTlyCvtg5pt/5D1nfCHjl6T1z7wx5njLIz3a77fh2WrNzO6qqSYxp59NtIy0gm0d+DI/oN8S4FF78/Btu278eSr82UlDCUn6jpxIUiRN251cVH38eL6vHEDMKi0APXNbZj36TqYjTqczfylg4N30ZTRtH8TLr7lL6hvqkPo2MlA/KQfkpzDrXqj1evoMwzhUBh2fRwdMR3evP+3+H7XYby7dB97QFCRTKBh8yri2Z10vifTzys9Qbl5NKdKFAxSotvp9Co2oPEIcHAdEGhn/lZ9fWfBn9G/qfRf0/3Pf81RVrzucJi7K4jKqyIJHO2IoaI1hMa2ANQci3S6ykKHAb1tGuRRRWPUda8veIxo//onZk8gZ7+OfhGjdz27dIBBpdkdzEjDt01hXNjXxTAVxR1fVmBCrgY3DM/ApZ+VC6SD2OuToZ70Cqr/MQvnzP4IlZYCtP3lXJx5x0doV5kwdWQJ3truxs39nUg2NCUV8USfOfdOpp7/e/pZgP4x3fP0l2W/f2tL8vkaze4nKpK4Z1pvbP7me9y9rAJ3LK/h20qsroliULdMoLlRvrOPQQWRMHxUxEOtSnhfOAe6s57BVkUmjiTNGF7iwpm6Vry2oxlvN6oV73l0hx58b2vy7qeWHJAV/As6pURvf2xBeZkzr2jxUS9L/FBksD2BV39TgvGvbEFYb8O7V/fFnR/uQKE2ijaG3IySIhjpE/V6A2JKNeprG1HtS2DlnaOwZk8Nzh9RjHte/Ao7wxYYHE6JrtWsXsWzaGUsvRlqKg/PffTC3qkWf6CTGL3u/o8H6BzO3a9XU9Cn7AKJyKSXQ4Px/bJR3ehDfb0XZ5KBygo3fO1B5DKsaNmwn9daWl0/RuQ65gxIxJBgSN/fGEBVzEjHr+xklAebE8xqVAoGByVK0U5XEMh/+7HfcthSdIKdmbP/dlO9M/eNrxsYp0/FJEPRreOL0djoRYvbR6xLD2FjyMq2o66iGTqKRs1G0pjAaNlg2CcYVclrEYXSmXq11XtYRkGYa4KO8OC1FUdkoJEMi4N1auRZAQdjhrem7tK/P3flp6J5ydK0m985u9WZterbds0pmRxRYMXp+Uzz/SHk5zpRcaQOBr0amZk2tNS1SsnppESUsDLeqqm7Mfo2wbhoVNwXXtmSZkWYKmLLdCAZikAtZlq+L8d7q/YRq4vElm5bqJo4OHLjS5ywBf1DF71xzXbJ1rgbP0iu09IgiBh+SucPzESxPiUhDRkQwyOGqnvvPMQZlw1M9yO+EOLMfkHMo6cXF9JBjJFRYCE+1zM2JTn07lY/2t1eKMkEcb48NJTsl7tr8flq2tJPhcQOjsvQYN28axWKkkv/elNTWu4b6RyyFdf1wOqNe9ghIYFURQr2ToA2IREVr1MN8B6TNPFMXAvgoRD3O3+LFkV5ca3gEWdZnXifDYtyzKaoo6n6xG9Rj5CieEeUV/HeP5dtwjPfNCCh0sORDE9TYPob+1Q5hX27u3T45tb+yPvdF3hoegHmLKUeCwHzxVvG5+C1r2uw7M7TZMXPr6giGmIePC5fDu+8dTUSCLa0R2Ri3SfHgguGZeO8Qdm46o3tuHtqL7z41VHUtgXh9gTxwnVDMfvtLehdTH/M+o/Wt+Ola4fjifl70OILI+yPYOGtpbjpb/vQ5CcTauVWBaa9nrTlZKEk04z51/fFvsPV5E/0LiU50bsqTxjeYAyDi+xo8UelhAUq8IdShpfrNMLdEZX6aCfYjNDwRB1Rnl1Es+3BOBN2FULRBIzUyzhVTDwXs0QOM2Ee2xAViRGJx2M8ojh+pAIzX/kWNewY9Ob9aoRa51vitossMQ0CvnbqnEEylxo2Af/UmPXcdvpGNW48qwQvf3UEGU4D/ji5B15fcRyPXtwPy7+twd3TSnHrO9vx1xtPxx3vbcP6A004MPd8YROYfNdiZLMzTd4QRvfJxirmT8IdJWIJbPvzRARpeNFoFDFxMJkQ59aGSsSDHeAD9iG2SmGbeG+RVW8vT8vOlz0SQyEqEdIh9sCTd0xHvN2fki6HWeiVis8qAhySQBgJISGWi4Y5ZL4AYuQsTCMLBcNIqtVI0vF7W304erQWzb4owsQGmw/U0XCFEIVuJnHltGH48GViEinZLmL9BNxOmxlxXcwp7azgzNt2F3brO0D4vS6XIurQ0ceJV++7+3IkyUSSVtBGw6ip9SBG+OStb0aAGM1PV+MPRNDBQ2VifkE12U/fWh1OgJqSIiLGy6cORk1FI/p3y8L2jfuZliUw4dxheOTux6iHdI2COdFwJwlwk5fhWF6x5uXJJ+4Wjbo+ObhPPylRp1mB666aiA5vBz5dskVa9XkzzsbeijbUV9bDF4wyAwij2+DeWLVqF+pCcTSQqWic9eQQbLB3TU2tcAmdJXIyMxicMbovju85Dh3v6Zgz5hZmobm+Bu/85Q0ObxwvPncbKiur2J8kXp63VPJUMqBXouzbt2Qa/gP7pLyhl4YmDe2pMxBz9+iWzzTEA6NBix7dizB9+lUsQQnc8Tx0xaWE1vskpBk7vDta6RsDDS2wcgSKmKga2LFgW7ucgxJH39P7ooqYXkSovNIS7Pt+A+Y9djfrU2PGBZOQkZ6J9vZWbN6yE2Vl1F/mpLmDxrZXbf6YgDVFJzEqKKP/jAd6FOc8OXH8MFpfAlN4fu39hZRuK523Bf/4Yg2UHJIElXzAqHGYevHF0viEWxI6HaPjp9CgY9JmMBkYIFT0/TF89M572LBqNZRaLRIMDM/+6WYcLa+B1azH3Lc+R5SsiH92q0UkgDc37Fn0106WJP2M0S4ylJxzcNL403tv3kEETgZGDumN0UN64vDxKkyaMBIqYs/r7vqLVCuhS9JpS+INSanfCboiYYhGRqwzqCpnjRqEWfe9jMfvuAzL12zGkcoW+a4/yHQ2HFkXOL7yTPniT+hfMnqC0kbdrlApXizo2Y+S1EgdEt7Bwnxv3JDu0kdeff4IFOTnYdTlj2Pe49di6Teb8fnKnRg7tATnjhuB/t2z8dpHK7D6+wNwEcjQp0vfGQuHUH2coTOR/B2aN73f2eIp6T8z+mNS9z2Dmv8NrOl69BlBr+9K3acHkIIUtYl8kFJU0HuIS3lPkZqBQBvh3qHNgK9VAN3JiB36jg9+Ef06Rk9NrMNBrpPDiEqYsUH4GUF0TCpypfyeWeqWznv/Nf1fMXrDm9s06X7/GFrHVOKhM1lbH+qbjo+8FOcxVr+CWvLNk3eOW51647+jX83kI29uM8YDvsdoG3fY0+0qD1FWBeP90bYImonovYEonCYt0i069HDqUaAlAOb4tzW3RmPx6ItHv299YP78i+ltfzn9YiZnP7ciQ5NUrHGmO0r3JtVYwjxqTLEFVw7OxMKNx/DZ0RDeubAbmhilCnPTsafWi6c3utkCnSxDqcWswW/7uFCqTsDT1HogngyMeO7e6Qzi/5l+HFD/Jd333IrP0xzWxo1ae+lBuqKnZvRGR3U9lmyowDmlGVi0eg+SNJilB0Su5MfsBftx44TuHHQvnppSjDU39YWyvhoji8y4Z10l9phdpU5HRvu9zy77t9bdRf9Wknc9+2WWVqGub3Jl4u1tTdj/wHD0vW2BjMPTT8/Foso4ls/qj7vnLsdeQx7uH5eN/qYYpo4phWvKM0gbPhwHH5sA23kvAf0GQhEMYMd9ozDihc3QEwNc3dcOQ1NjAkmN88/3nUPLPzXJmHkquuvpL8+2mUy7Pw2asepYK7JMSgx3KfBZWYgZnBOH2gTuJCwLBXFmsRVrasMYlm3E+o37UOuLIzvDBqfLjvbqWqz0Mhrp9LASFj78m154dsFOmCxmHGgOIelwKEq0sfuGjrngi02r/5GaCPgJnXK4b39i4bk6k2HVMzVKHGbqK5ih1qN7pgXoSM3BCzh29UAnVh504/Tu6ehhiOPiAen4w0Uj8cSKMtx6di/sOlCFHgUu6FiY9oPriO6/3XaMINoAg4hKBOHlTT4s94uwatw9+4kvfln0+eMjn51msNl2vtSgRSj8o2XNUBTfXNcT6w424PFvW1CUZYEx6EUBEdGu7/cgvSAfDic7EQrBkZmOutpGuGn1vZ1aPH/JAHy8tR4jcvS44rmVcPQdILOErrxdnO0WPUYq29AWDBa88acZ1Z2tSjqJyUceWaP26/3ReR1WCdN+Rq2teHR8JkyEZR9vr0cBEVQuLTnEDtjYSGuLDxkuE9zM7fNz7DJNFhmlzteKgVSF74404dO9XkT05k4Gf2BSgPF0mx4lvnq8+OD5J/F10nA3xpsqv0o40M7UVsa2nx52Ox7f5sfWkBkDh5aioSWCinI37EYN9u6sRHN1C4yERUFPByoO1cLv8Ukma5vDWLa7CTUtRPeEbSK/Tx1EUDyLiQrmgQgwG/Cl5+CGBz852smSpBOGc809H17utaVds66eeTd7dirKsWoxa3x3lFd60NzYDgtrH9QvG4f2VsPCpMxMnJlDCQbb/HIVVhGJwcTEzOUwQUUdzslwYtqYbqhs8iMi8nkyKPJ/IXExUyKOIPMjh0Hl7Dt48sZdGxaWiXZPSFKhVH20yC1mP07NYLGD+nR6AbZtK4eK+NJCND5ycAEqDtbBaVDDRlGYDSo5x2/ltZVMWniOtQdgdxhlJqqmAXlq3LhufDFKc8zM30VCKBa0RS6fWhsw8Dpkc4l8flln0ylJXvCH92+ttmZNqehgtDoFjzY2eP3YYhzmEGqYXJmIyDOdJll5nEmZkRI1sgFxZKRbEe0IMs0VK+oCsSvppiJIJ5JPEiSLvCrJCDS0NBtHatuoRhxyMijWbNp8QdS427HnWCPUep1y2LDzduz//osjkqUZt73vW6ItMMWiJ21SSBHh1yP0bfs4pP3756K9xc+w1oa+/fNRdaxBzsKJnEYs9gojyCeOdFc1yRmMrqRPHE56gQAZMFrofqxGRNt8UNvNuOaFlWigDkudF6PYOZJ6vRaTnPHWRa9e61SMvvkjh8qg8ayLMM04hRQv6J+BHJ0C7UxdNawgK9uG9EwbFByPxvJGOeWioUSFfgkLzS7ORFutm+hdzDcxTRaM8j2D3UgGjQh1BNBQ08RwHofebsW6o834+zenmIsl02cXWFDnUOtU+f3OfeqQKWtkICosWDw8+fjdmCI0Vrk5pOrUMhqNQawnieusXBdsbFxkmmI+SEjT7DAD4SgMTOwMzGks9J3iXtDnh5sIqaW6ifpP6TJvV9BIBvQrwvyv96baExNtXQfbCGr1yGv1tisGXfFG5U5Xt4J3JzvQVFHBXCY1GSUSLjkpRSmInKbrt1hF67qWkwps7GfPKEWVMnWt7LrfdY/X8p68Fs/F9I8mVVbkTkT70UgEq7ccxrXv78cgQ3SX0qs0FCAWQ3FRLvKyrLCY9LBRAiKzE9dWk04u65koGaNc4hPLomJGTUww8MxOC11U8UI2wLrEcmmSWWMiHkWMDYoZEHFEGI1CgQCRkg9Bvw8BHw+G2ZaWVgKmNngZLNq9HWinSqzdtEdsToA3qTlNXRdjK6xU9G7uhlZ0d2nw0aYW5Gfqpd863hjCnBmFeOiLMjKt5kgmEaE+fnnbADF5jIb2KG782z6M7+PEpmNtePLCnrjrb/thsenkrhULQYUgl0UrF0NXb63F32aPwg1vb0fvHIZR1vHmjcMx9KZ/YsrYEhwiDi3OMKEPBYR4G+riOihDilRaomLSJOaBxIqr0ahCtTssGRQuo6YtitOKrPj0hn5YdOsA0OPKxVKxUJrJhrtnGrGjqp0pqtiHw/r4zoaHx+LLu89glhjDVWML4fFFsGY/9ZFMi4XsVOqrxAEy1RaKY/jAbGw73oKy2na51ixGU+hliEJRKylFDZ2s0DuhrwoyG/DFMKqvg5IANh9qRY7DgF1r6nDZW/spPRZiQ0J/OOpwt4bR3BHByO5OhoaUjoKMXfraVrT6o9Lg3l5TgaElDhqbmglmEjWesNzeJdat91W1iY1m2HKgCRdN6CGZF/sGHTDSgOgSOVwK1W/nJQ2uNKy8ZzTaa8sE2JHSFDonDEPMSmyrbEe+0yDzllZKURiTiCAdlIBwQVbmNMGImH+jq6HVOwg2mtvDspyY2xRz8y3siOhfNgFIU1tItlGQQU/AMtQe6R1EB2KxCEckjNUb9uCGedtAF8ER7jXxUStR8gXMVeKRIBtKWZ+y0wpv//gQ+uVbsatG4Eol3lxThWONfjRSF5s7orjzoz24fHQRrnhtM4b3SMfLy45hUIkLT//zIDyU5ObjHqqEEVe/sgHVzX70yHPg3TXHIEzhkw1lGNc3G/FYFMFAEAG/H366KmFQ9XVMT3Y0UA/JSzzih16RQDjol5sZ9MKCdanFeZ1Oh2HdnHh6SRneIpAVUeAoGdxS5pV6lZtuZrzWopBeQez3HNk7k/2gE6euXjiyCHfPGICkmLNnvUKy3x11gyaK+RvLcc/7W3BGdwf8HV5auxcdnYevvQ0dtHR/eyvoGqiXESh0k59MFhaU4C9X9MSqb3fLKCH9HxsTwyWiiFhckr/5T0xWSV/HxkU54ZLEkJ04a+ikBaNUA2EYqYUCDqcyKSUmZnsViSii0TChWVBOlKm1NELhK4XPVfHguw2eIK54fg10NktCkX7WfYdyupf2EnO/Ei2zYXnQ0oeW5mPq2L6EXNGU42WjgrEQK2pu7ECSjMVZTjQU8QfoA4O0Xh3a3W2UGGvkiIQZoWqJfHbvrUL/M/rj3S+3S4OkiCUGGzawAMe2bUNr3c/TGyWFk2YxblXZi0c6jTrteBMr1HLYdcrOg9ct7lZMGNsfCsZZIVHBqHBs1V46Zzpvv9sDb20DPHVN8DS40VzPmG02Yv/2wyivaMS+A9XYTGByhN6ieEB3hMncoYpmib0cxAO5PCaN6IXVi5dzFPgwSWv+0SEyAKNO8Ziqp7Pfpo5E5E8uh0MymTpoPsm4xHZiGPPy0omwKRsyedgTQntdA2K8bqqoRRvzbI/Xj+ZWP5E69dtpx3e7quSekAPtMTQyC2n1hdEeCBH4JjBxWDEKTNT7gB/D+hdh27frUVtbR98boADIqNBDqoU4sp1WVK+2TFdu3z4vGg+3t2rjxHrUFR1D2aThxZhzwxioY2Fs/nYrRyaBBBk+WOlGzd4jaKhtQkdHCLVNXpTXteEYHfLB2g5srfOhnFLb7omiPpiQEUlLUJtJiU0fWoJkfROObTmATLMWE87sj4J8BzZ/vRbwtOClu6fi5mnDmY0y/Q50MMr4KKgwE7LHEmL8xD6dq931ldAnwjApoqgrr8DhsgZkmhjW1Aks/GAhg0wS+3cfQV1TKyrrvdi59QjiVgd2kbF1DUFsYL5T7k+k9I0dEsPZk5Grv0mFARlEShy+bIuGoVGPiKcV6el2zLnpDmaXfrgMSgwb3A979xyAqsNDRtsIqs1ESRG5AVEyWb5x3hJ3S2NMnwhAm/DT4eqRTkBq03hh00ZgQABXTp0Ja0kxjtZ3YG9dB1YcaUaTSofDQcAbEaFKbABLTfL3NylRalGjyKpBLmP2qFGl8FbVIoPZYDpTiaFnDsaca69GtL0BvXKMsKqbmWm2onzfDiL9Fij8TdCb9O3HNzDAdzEpKBmLj9tddpRhLIrDh48wLa2C1WrGBdNGY8Xypag+shVPX3cpnOxxvc6MplAS/1y7FxdNHMjhBEopsf5mNZxMG/IJLnKsOjKlRb+BxcxzOuBgLM5m+lt6ej88eMlUuOuO0lbaGKNjeHXuEziwbw+9wDHqogfZpb3o7P1ndLL2Q7bordtTrXJ0m5GTlZmVmeFCQ5MH48eNRBMtvJxI+sDBBkQSCuxdPB+Dxo/D6NP7Qs3Go3w++cy+iHra4GDiVVichUibF1amucW9Cpkt6pAMhlDUrzt1uQoPzLwWoQR9akyLb9d/RqNKYNXK9Xj9vSVUYDsMzmyYbI41NVs+e76TNTFIJ1NGv/OTN141VTps4XHszEmmThyLD+cvxUOPz4PSZGAMTjIVsGHa5TPRu1+pXIWQS9H+IEwif/EFYEmz0+8K56zEwT17Me+lufAJP0qHr6CVr134Es688Ha89sStuPnel6FkVBLz8ukuR7x+9xcpfNdJP2PS1v88hzqu9Nx7y+XScb/xty8whTq05Out+PC1B3HxrEfQwSRe7BcUzMYJctOzspFfXISM7Cy4nC60eVvhbmhE+dFjaGyoT6UKDDvC6f/pjpnYs/8wrrnkPGzZsRtz5n7GurRsmfCECIwxzdJ8YH7nhFOKTpF6AaaekwbQZe2+7PyzsHztVoQoqTmzL2e66sKcVz7B1LOGYvm63aim8xaSOZloRJ3Vikci4giMGSSyufnKKTh8vALFhQXYtfcwdh6olBsgxTutHcwYVcmcwKEV9fLlH9EJnfwxRVuONWrM2fO27CubbbURBxrN2LDtKEKE8zdf+Rv07lUCKzM/8a1IYY4DFbUt6Ne7hHlzBHab2D2qxIjBpWjytGP9/OewfttBPP/Q9XDaLQyXatQwGOw4VA+t3iCXoOsamQInI9mB498Q9vycTinJHxGD54gWW1qm3ZlTyIBAB81j5MAS/OHqKXjzk1XoVpQNJy174fKNcPuVmHR6MXYeqsX1l5yDmx77AHNu/Q00OgNxYgzzl32HcvpYAU4ECGmqPg5fa0sj3N+LD0vEEJyS/hOTKbIOuY8K+LSz52nQuVgfQ6RgVmzQHDO4O+qIWFpbWhBXanHXFWOZhIVR2xrF2ws3wq5PoDWQlFIThkFFR6ixGq1l+4U+/AHt2+d2tvIv6Zcx2UXaPu+xv9egqBQoHkhlocKTYQm5u2oSMJuMSJL3BGPUKoZYHN8JVB9ieeW7iB24Tpb5BfTrmDxBBVeSm5eJOJxw5dNvFQHOAko8nc9YpVgp63ADzeVMgioZm2t5L84/6luByh8+D/iF9F8y+WNK78YEuT8vhlGsPXnuNG+lWEndyvMO4qAqXv/X9D9g8tfRcx+sMLW4tSOZdJ3HxgdoVIpiov5cHaOBmsBEZAEiWMdoXIwnMnfvYlKk3ExuoeY9kbRFIjRkQq1gMCCmAirjidgxJso7lBrVMqfduuvuq05LfR33/4n+nwrz7j8vsqiU5iuoBJcyOx5htpp1Sob4IANWNTHKAXcQNQT6FAXNjw6WDqCpLczMQ41rhmWhV7pBri9E6UxEriQS0HWHmrCfCJEJHqWqZr6ogpnlxbcsxcQ0hUSEuXxkYNYTYwbuDwQCsWh8HdXwH3q/euFjj40/KaD9L+l/KsyLPvtMVVLhvEyBxO0GvW6InhClSaXB7tYIjnjCcBpU8BDXV7UE6eY1OKvQhD9MKMTkgXl4+fPNuH3eRrqPYsBoIiQOY0ZfGz7/41g8Mu9rzPlkJ3oxlKx/4jwmLkGMf3gx6pQ2So1lORAjCq2YOTwHTg7W8QYvfZ0KKw66UcGkZ2ihHf2JcE1BZvgdATFDup5Z0XNPz574FYP7vwwlv5b+r4X5yCOPKP2m4dfpFOpHDCZDbthkxI6AAhvKvRhZaMHF/Z1YsLEMnjY/xvRJx5Vje+Cq1zdgl4dN6/XIMyTx9V2jEWUYm/TwEtRqXYDFLPfq3HlmLuZML8Urn27CMwv34ebLzsD90/rik6Xbccsb6xHLLsKtU/j8kr7YwhT1kocXoDJI35CeSc6UyHdq8dXtY/Dc4r34+5YGaJktZjJFGJ1jQh8dU9P2AIKhUAVzzbufvXvi56ke/ff0Xwvz3qeXDkoi8ZrJaBwZYt79nU+FLbU+BAJRpsXAFzecBlMshDF3LwBycokFramoRPjGSMRwy/xDw4Ma+Nz53ahVubjppRVYdJRpbmaWnFm7e2wObhqRjVuf/6f86umNO6cwe/Diir+sRDOFPqRfLrY8MA7bD9Zg7C3vIpRFrXaly1kREaQFEH/p4j648vQ8zHh8MTa3KJkFONhrhcTFYiPB8Fwz+moiSDBNDwZDS+iTb3vhT79hyPz11AkMfjndOeeLiXfPWdSgN+t3NLgyR77q1uDp3R1YW9aGgFg/pdU4KKMBacxkiZ3FtJDY3i6jidi+ZqLWGa3onedk/ibWupR4Z2MV3B4fLj+zF3OvNlBdKIkYDCpCzwYPNAYDNpb5cfU72+Ss40vXj4E60IYQU642bxCfrdqDkMoMtd0O8dWSWCAWGUu/XCvG93CgvtkLRSgIdTwip1gNDGQWBro48flmWtB7R4NYHTUjkZk51WLVV8yes+i46Geqx7+cfrFm/uGxBecw2P5da7Vl7lVZ8U11QK7X/qwGeiB1LIKnJ+ZjYg87Nh5uxOxP9yJgTWMvDKkyFPq5pU50o1zf+rYSl44swg2DXXKKv8Ybwsfb6hFVaqAjUo0z0TDpie8jahzwJNA/14QhTjGVBiw+4EFprh1vzRop5/8+XF+Gp5ceQUClw/RBOXjo7AI5iTT7pa+woTYEa1EJ1BLpcmx5iHEWQU/8Ft0Qh92iw+A0DSztrQj4Oo4klcpLXn5oxi7B9n8i8f6/pd8/8lmWWqFcoDeZzjiis2NFbZjmcAohnkSUqM+P6T3NuPmMHDmZXtYaxh53BOl2E3pnmfHBNwfw5e4GpOekI9dlRppRCbNGrDToKHOdnJ0VObKAQAqapBCemC8Xc5VJgb6peTG6Aj8HprauBe3NLbjjN32QSWG0+SN4e8kObDnSyHzcjJDRjrjeApVOSyGKmU8hxK5DrP+khCsmZbsEa6MF9LUpoPG42d/gkkBAc8W7z/37LTnivX9JNzz86S1apXKu3+JSrGzXMZ8hbBMt/1ISnfYRibR76UcJfSiU3HSaeLdspGc4kKCEWtsjaG0NwELm87PtcpOzu8UHt7sDIQolM82MkuI01FS1yB0L4qtli1knN/dbKLg4YVUbXYROQ0EkY9DRT7t0CljpuJs6wvh4YwUaoloYHA45L9CliVJo8vxj4f74Weo6y25ATpQuzN0SiSeVl82bc9HCVOd+Tiz+cxLb0+IVhz/VG80z9tHRb2qMICpWoE9Z+t8QtcpMEx3VzYWeOWbEY0nUMNtt8fgRDUflDI/DqkevHplykbei0o0Ob0BuMpAaRAVPTzcjL8+FpjoP2okIxMKw3DtNXsQ7Tgo7PcuGCAOfu97D2JaAmu7ZSIFbHWY5L1HW6MeGox546ZbE+q3ohpi4OZUQT1yL5zzzv1z9ydEmEWusQyQYeuudZ664QXTvpyTKnkRXzv4gg/wuVVpsQzbBgUPuk76M/mVEIRa5DDi7NBM2o4ZBpA11dV5aJjtKbRRCpLGiMN8pv3Gpr22Dm1G6a0U9tdwqjI7CpgvIznWghXUECGWEmUtByzPLyXeUSGM9RrMe7awnLCbGeV8IRghfLnbbjOigpq/Z14gjTeIbG/pdvv+D8HiwxdT5B2HKtsSZ5Z16Bq26OgT8HWs0yfD57z53/Ulmz2I/0EW/f9Ws1pm3KC3WPmuRRrOmIE8q8R+IQixwGnDegExYaI5VNR40N3d0bgxKMSiYE+szJcXpsJoNqKloQtAvvrnhMx6ic6KseEd0yu4wISPbgdamNgQJ1uVgiHKyrpQwWVR22GI3w+qywOfpQNifEqhKzPl0PhdJhJn1+ZkZfbWjFvVtTB5+IlTJp+Shcy2Jh7gvZkgSVAATA12gshohX8eGGFrO/fzF2UHZd5IoJumi339mjivblyksjtHfqVyooy/7NcRIj+kUYh/CER99lZE+kGkc6ilQ8TETLU+OrhBAfmEabDYDaivcCIuPkzrvpzqfOkth8tpCjXJm2tHh9rIDQSlIISC5OMbnKQ0SwmVn6BZMLG8SWy68fsSooV3l1Bxco9VElJZaTRareYdrvfh6T72c/YvTv3eQT5GhuSWYjyJI6BSOMdXlIUmMCv8XZ9kxzJJkouFfpG4wX9i1sZWPUjTlprdeUhtMf9xtyEClj+BazFX9EmI5FwV3zch8ub+p4ngjoqGY7KQIENnUKhP9V4Q+0utul+uvrgwr/ZvQNJqtECTLpgTZeUjtSB1iFtyWboO/hdoWEMIUmsYyZF1s8+gyR3nmPdEhI7VPZ9Qj6qcmsz2tnjiXvjRCEB8OiqXPEMLsnsiImolT53y0iYGQyYQYyV9CbL9XlhW9NFFEI8EHlr0x62l5W/wZM+vtc7XJ5LJaR7bycFRPJ945Ev+JOKLi+/erRuRDxeymmgFE7CySGypEB9loSigK6A1a6f+s1BxhvnFqbSTIwMaOiZEX21FSETQlICFcXsptUWb6PLFTLkowL01cCFIITpQTmkoBi5V8LdvQUHAqap2AZ2EOoKe+hXgxSGBBiCUETk0V9cq2GKmM6U50hON45h/foaKOCYMYyV9ASkK3fi4d0qIEZ0kMWv/OrIOK7pNe1rkydEsjZseEg3qnXE4wq9gxoZmi0c6XT1xJRnjmc6uY3aFGCmfeSHMWAhFCSAlRMC4G+we/Y0+zMEgY0N7YJk1Nq9fAYNJBRyGI9RuRLUlcKZqR7afqEZtJBK6UzQsByrp5dGqpLEsF8BP0dzAtFFYglpZ1Vgui7T4kmLLKsuIf3xPvyLpFfWIQnDaadhAvfPY9gnxXPpeNpc7ib8pOU7wJfNtAOKc16OWKnCrkW7T5g5tmKHpf+cY5ioRyeYsjQ9mkMKDYqcE7l/SCJtiKY2UVsgrBuGych2ReHuJWapTFxL5o5cfPU6/8oAXynrzJckKvxGVnx356iHp4IcvzKqVRnc+ExH9oRxQ7uY0fl/3h+Hm5rjZ+KNPFE8+iTf4Qn/IJqJWgPxVIRFxv21eOpZuOYtHhMLwxNfLo+y3RgCeWSE5WZF7817/QNu7wODKYDidRnG7Ae1f0Qb45jsc+2ordVX6M60HgTJVecagDBxpDcmTESAmHLyZzu6frccFpTph1Sqw52o7vy3zMTETsE4Xkf5gIxkd1s2JCb4fcedHFsOhUjJq1cr8HG4550cFIK3RQaI0IEqd3s+HS4TnyU7ZPN9fjYD01LaUmsuI0sxa/OS0TZ/fLwOoDbny1qxENbSG55UnULzY3Diiy4YYJJXLv1Rurjku3IIJOVyVi0kOA8zvO64UjDR14d3UZqpoZwITG87kIhsXM2q6b0A3Nlcex+1gjFh4MoyWQgN5ogJ0+LRkL36Py95ryjF+pyUroTdJJp5k1mH5aFtIMCsz7pgzbjnSgJ/Phho4YFmz1EMCqcHZvG0qzjCihENuCcbnMX+jUY09dCO+sb4SClc8+N08KblxPO4YUWrG5vAOrdrvlRwujejgoaKU0Xw2jaxuZenN1NflW4uHzu2NS/wyc3t2O7457sW6vGzlpRny8uQ7r9rtxwem5uOWcEgovHYOKHFi8vQFrD7cgx2HE4h0NEs7df35vXD6qAGf3z8Sh+g4s21iNjEyCe6sBLyw8gFb6yHQmC2LgIuRd+NERPdPQi3n+2+zz5qNuzDqnF+6c1hdTh+XLQftw+RHU+cIY38MKD13CnvoQAgy0MT70KVTwx+M+NRKK3oqkUm50i8vdJYQR9CMqCoQDIkl0vMCpw7DuVmoLwSu1QYy6+Na1lcKsqPPLfWN9KGBBYhOwjTm20Dpp2soE8RzPHGjhG8XuqgTVWtQvsp2kMoYaT4hBSo0319fCyPfzCfpH93TitnO7oXumCSv3uYUfYUalgdOil9opFu6FliMiNjox02kOoKU1iLfXVjCd1KIw3YQe2VZMu7UA40szcKCmHeMH5qB3gR1XjiuR/l1Y2U3zvsefPtqNLKIAN2FdM0H9xxvKsf5QE7I5SHajFk/dOBKTBuai4ugRuUtQdIsOng6UEFKswiUVvRSY8VZSxc4ZHXa5c6UHGX/zd0OQb4zh1nkbse2wFzNOz0T/PDPe/64BVcyIolL9xYCxM+xLukWLq0aRyWwz5m9rpKZ4EBFbd4UcRaO8EF/xj+juwGUjcqT5isGQZkgh17WFcc/H+8kPOycDjag5RQlay33T+1CAWsxdfoxQJiw/uxVlRN1CINOH5WHyoBzc8+EueJnlRISkU0WkCSejCVw4phiX85i79BC+O9ws948mhCtgObH9bfqIQlwzoTue+GwXtlGIAmWL3YuC5N9YQg7C70e5UMsE4sklR1HXQrwuoqzBKkrsV2DKi20qnd5my8yQgu5B3/DCZf2QYYihrKqR0U2YQUpLf+bseYgt5m+vr8HSnU1QaVPBIUj1v2ZcAfrmWvDIgkPIYVYktFWMwcUjcjn6Eby/thJmppqisx3+KK4aXyQ3vX6wrgJ+dl5EbLHV/bZJPbH+YLP0zTPHFmP2BzslHBQ7KwUzN53TA3uq2rBiVx2emTkELyzejypqVm6aCQma8MBuLkwZnIfZ729lX8T+AvG1eJz4MI4nrxqOcwflUTtTsEwKnocINiLoiIAjwLwMPjyL1fTWJjeO1bbgkc8PoIaWIJnRyqnFg0okwseSkQAMYuMYh0nDlyKhIBtjikefJkzyh0Mtd2/IazEJy0PHUd1b66PvU+LJC/vg+Uv74qrR+TRNMx24QmqS2ENoNxGsW3UUrBFBCqs1EJWDKkY/SGaLMyy4aGQhlj44QQq+H7Xgi3vGYTIFIfbK+kJx6SKEGbZR+O30d0JjMmiaPvrAZt4XPlds7BW/xSYhMRNVnGmV/NZ5Ajh/RBEW3HcO/nTxYLSw3Mpd1RRYhFmY2P3JoOlrlxst/d42+LypjZbit6/rtzzc8Lc2IR5hqi332vIQ51h4twLnPv6EQqV5KDszi9mJEYUuPe6dWgKXUWCpIEet0+9JsxJqKUyXUhCX/C3uRegfxE5QYRXinoiWmRScuG7ifWG+oufiJD7cEUYcYKqWS8GKPbsV7oAUoHzGMjWeoLyfwQgrNLTRmwLrQkD15CmNdVvoxwQTwsxbKMgABZhF/9bCdDAkVzuFiSekdovliboWH11PjHCUCQkfiim7DLqOFOxheamN1Ex5pibyXamhPKfgEQ++Gwl0oJbm/cQXh1FLvun0GSTEJubwzQrH2Q+OpnUvtdhdFltaFjKsGgzKVsLd7JG9F50TwhRgJoXhhDD5h2S3GGEV+8opqdQEbsrMZfnOc9f7wkUI4CwcvphaE/eFIPhHvicEL+tnbfK3fIeH/JdyNSfKsYw4CxInkbGJrwWikSiFRS0RguQ/kQyEmPt3MA2Nsoww5wRNVZiuSA4kX6zToOfgsB9Bpp+iHiUDSqp9sStXnAU/qbZF+tvcHsLcxXvQ2OKHmUkI/X4Da56swCOPKLO/DXyl1hsnOTNzodUZ+BIbkp3q6pwQTtdv0SmhE0nJwLUXjZHbjZJMC7s6mTpYPnVDapf4KErsHY0KrRad4T2pAdSWKDOUWIiBLRBGNBqVvkl8wROhcNQmA4xpTnhqGtHW3EahJOQhrEEETKVWBw2xno48qOh2xLfyTa1++KidZpsJm3ZWoK6+VQ6aJMlT6qeOZxczsLPP6A1vcwsWf7FMbl+WzP8nYttiB7vLbhFm/n7918/+Tr6Ve87s05Wx+Ldmm0sjBCoFyCcpIaaEJ8/iHs+CEakZ1MbMdCsuOn80bEKgzLVFhV3CFAIXu5UbCZ+8NEORgwuNiYnJhqYW+WlIjPfEF5YnnUXezrNYYzLYrXDmZqDyWC0a6lqkEAP0uX5G13YiBi/PPmqZWMsTJioadDnNGD24WPp4MRnSyry+rKIRfk879GTMSCQjwLyduHPQ4O7SL3760UK0MxWVnfxFpECm0wK9WuVPxpT9q759ofzEm4XjbnlUqdI8kp6eDZvdIYXSJbyUqgt/wkwhzYwehenYdbAmJTQKx04NuGDGmbCLzW00FWF2KgamIHFgeT2dd4tX7hmXmsac2eCyo62umdrQKk1P+LKwECCFJKa8wpEEQjz7GXSs6Xbkdc/F9n1VOFjlRoDCSu0pl2ynSDAreaWQeDlmUBEKsxzYtvmQnBzJdFnRo3s2HA4zBedHbRmxLPPqnv1LUFtegQ/e/oRtUiNJ4kOkgX0KcfhYNYVP4dIFpATc1SCvqURW9jnNaadIkjdWrHn5rc4nnXTRRariBufnarV2en52LixmixSU0DAznf1lU4egd3EGPvpiLTzeCH573gi8P/9bPhc+LzWZccZYlunbXTr5svImHDteJ801yt4L0xUaF2LgsWdnwMQOlu2voG9upwATMosSkKiDQvSyX+0Usoj6hblpGNo3nzlxNSpqCNylWTCxEGbKNk08G3nW8ywSjh49clBSnInyIzXiY3qJabsmeYW/y8pPR2ZepozwKxYuwtf/XIGkmkGE7aWlOXDfrefjHwtW4v47r0Wrpw2eVi/uf+ZD8ZjtpgRpNJuRlZfD6+g7ZevfnMUHUtJiripFBw4kzTnFi5MJ5ThChAKXTgsTTUSTjEEZjWD3njKEaaoTRvWFv81DRx3D5PEDUF9FgdHB61VJNFXVoPJoGeo5oH61ER2+IGqJydxtAbgJkZoYlRsJ0I9VtyDIrMuQlY7dTPe28SgPxFEXTKAlkoSPgqUcJeMOmxH5mTa0t7YDwSCymM7m6JTI4TmbRyaPNAMjNs/9SwvQrVsWmsrrEO3wEY5piV01MmsS0T+/JBsF3QtQfegAXr33YezftI1OXIxcB4YP6olnHroGGS4njh4oR/nxKvTsnocXnn8fLVVN8gsz4icYqalZRXlkLbp4aJZ35oEDFwtOJf2gmZ1UOO5qfTIUX6RWqyf2E6NIHCfMmQPLCuK4/LKpKD92EDrCAXdLO+8xUISJ/dp89HHMzd/9mCPaiOxu/TDx+juRXtIb1dVN2HGoBnWEMJRXapTp+3p1y8TgPnk4VNGEnXQbwjeLTQImNmYUmsc2i/JcKO2Tz0GqhacppWkiaxLrRfKTUJ717GBhr3wYmMI2ltfKNaCu72z0Bp30uTYGsSO7tuLvzz6O5joxD0CHwMGihHDbbX/AOeeMxqxZd6Ox8SB/3wWzxYKnn3qWzwl7hJQIkUzpecjocRoDZ+zvld93u0Z8p8AnJ+hnwuyivMGXvJxUKv9QWpCJviV5tC4KlMyLSocM6oVqaqEIEGPHDpOBRKPR4tnn/oqvlnwt1ghYjpUQpigMzI8nXoB+50zhbT0qaptxtLKJyhCEloUyrXqMGtRN5rvHaZotDS0yqxKfEYrmsnNcKKSGNFbWye9zxGqjXC/iAIvrtJw0OLNdCHIw2+qYhZFPHRGAJd0Bi9OOEMH48k8+war5n8t97ASssn9i08JNN16J0tJCCdfmzn2X7syEJ5+6F3NffQdfLl7NsgL2pYRkzyuAJTOHHiz6YO32T/8sH/yE/qUwBeUOnjEhFkv+02m3mSeNG8LoZ5JBKEVJjB89iNrZhtJexXjoydcZRZ247orf4NlX/o4FS9ZSqJ175oUGUOBKI4PXsDMw6IxRyMnL5wNG4rYOtLm9UnB5hfSlhFt+Bok2amGYQcvusiG7KBstNU0IetuJHfUwWo1wZDiZxekIqZjBsJyeAjRZzRJyicmI9ctXYcumzYiIdXux/VD0lNHe7rASH5tRUVGDm6+7AGNGDERtXT0+pp8cPnQA3v5gEY2GAu/0j2Kt3ZWZLiZ/WhIK5cT6HfPl9x6non8rTEGFhVfrgybPm3GF4qrTSktw1pghqbjGhgSIrmtoxva9h/GXR2/Biq83wchOvf3RErT5Qox2Dpp0ApXEiIK3ruZEniswppaa6krPRI++fVHUrTuvXTDRuZvMJpnKdkEs0Zb4NE1+aCjq4O8g/Zevox2t7lYcO3QIe3buQlNjE61FrBMREgmfQRITJQKOuZw28urGY7OvgSLOCJ+VgbycHDz5ygdyl8nWPUcYWIMn3hMk9y1xIOjKnm3a9+V9vNWlSaek/yjMLkrvO6kbleBTNjbkTI7muFGDGA/C+GjhKvldi4lacs3F52LLzkM4+8zT0b9nDr74ai1OH9wP9z71Nq69fCoFmMSSVd/B7fHKyCo4SzFA3EABSRDPQ8zmiE79cAiAL56LQeCZaEFkJF3PJeYlCaHxVSlsG7U0M82OFx69GfP/+TV27DuO22ddiMeffxcPzb4WK7/5Fu8vWC1NWyEynh/VISCcdIaJxEqNMnGN+xQfVJyKfrEwu0hTeM5pHNrXmWqNtFlMMOhMskOCCfFfzQAhtMNps+LdF+7AHx96CRdPn4juBel4/YOvcNu1MzB/yRr061OCMDOfvYer8P3Ow9REjdw1IuCT4Erk95JktUJC4jaF2il0cRbzrg6bGQW5RAX7j2P08L547qFZ+Pyr9WxjLe6g8D5etBq/u2QiPlzwNX536WSs+GYDPl7ynYRGIm3sqlfAOW9HG4IUJFtZqYomrw3WrK6VBX4h/WphniDXGRZGiT+znzcx+CicaekwWeyyQqFlgsQIO2lCdrMWRyqb8fwDM7Hgy3WYNXMaXp73D2w/1IQ+BOSjBvfCyAH5uP/5f+D+22Zi43ffY/H6w7AS4N99wzQ5GWyh6a9cv4MIIBdD+nfHV6s24Y2PV+GBP85EsN1NbFmMJ16dz/R2Ar7dvAc9GTRnMpFY8vUW/PWTb+RnlB5vQH7mK5hMpRtJ+fmtp6VJfAnL9E3xHOpbHidO/HWbBjrpvxfmj8k1dBjt4hnyNkHD6G3NyIXBmSF9l5h96SKR6QiNK8l1Yfr40+SnQ3/7/BtcNm0cvli6GtVtSTxxyzQ88OJ81Hgicu7xjAGFsBBH9irOZfTW4PF5K/DQjVOYHlbjo2W78P7Ts7Dpu81YvvEAfjvpDHy2Qnw4oZK4VqzziK0zwk1IYoKRiEURaGmAt6kO8bDcsbIY2uSDaNy2L1Xov6f/jTB/TNohvaGM3EPnN4NRw66xuaDNKobCls7UzEA/JLSWAuapy0+FCVlEwBGHCjT1uFCdlE+1ahPomWWAn9jxeHMIEYWBGFNMxDD9TKjoFpiiyt1tdAusL2UT4i9/CyEG/Ui0NiJSX4aYzysiUivr/jvD/ksI7ymXxf9H9L8X5k9JUzQQCdW1VJOz2Nm+FDAl5KI2ExrZM4mJxSZ/C8sR0wktTkWQ1Lud7uIk6hwAyXqnABEJyI9+iZ2A1gaguZK/mTHFmd0kFXuIu5ZCjXcQPn6s8+X/J/T/Xpg/J7ZZYGceN5ZqMoY9HsBzEW9nMOzYhIlKAUlBdQahH5PYDy+ELATP6M73xcRrIw9KUEUMqFxHXd8MeCjN/58E/B8b2SpBot/kcAAAAABJRU5ErkJggg==">
            <a:extLst>
              <a:ext uri="{FF2B5EF4-FFF2-40B4-BE49-F238E27FC236}">
                <a16:creationId xmlns:a16="http://schemas.microsoft.com/office/drawing/2014/main" id="{E049A004-2A5A-49EB-9F42-9305D7119B71}"/>
              </a:ext>
            </a:extLst>
          </p:cNvPr>
          <p:cNvSpPr>
            <a:spLocks noChangeAspect="1" noChangeArrowheads="1"/>
          </p:cNvSpPr>
          <p:nvPr/>
        </p:nvSpPr>
        <p:spPr bwMode="auto">
          <a:xfrm>
            <a:off x="3102459" y="3733799"/>
            <a:ext cx="2079141" cy="2079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1E2CFB88-5EDA-4DB3-A835-087C77C59103}"/>
              </a:ext>
            </a:extLst>
          </p:cNvPr>
          <p:cNvPicPr>
            <a:picLocks noChangeAspect="1"/>
          </p:cNvPicPr>
          <p:nvPr/>
        </p:nvPicPr>
        <p:blipFill>
          <a:blip r:embed="rId5"/>
          <a:stretch>
            <a:fillRect/>
          </a:stretch>
        </p:blipFill>
        <p:spPr>
          <a:xfrm>
            <a:off x="527630" y="4826443"/>
            <a:ext cx="822960" cy="822960"/>
          </a:xfrm>
          <a:prstGeom prst="rect">
            <a:avLst/>
          </a:prstGeom>
        </p:spPr>
      </p:pic>
    </p:spTree>
    <p:extLst>
      <p:ext uri="{BB962C8B-B14F-4D97-AF65-F5344CB8AC3E}">
        <p14:creationId xmlns:p14="http://schemas.microsoft.com/office/powerpoint/2010/main" val="32923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85F9ACB1-E8B7-4530-B948-D0E7BD0FB84C}"/>
              </a:ext>
            </a:extLst>
          </p:cNvPr>
          <p:cNvGraphicFramePr>
            <a:graphicFrameLocks/>
          </p:cNvGraphicFramePr>
          <p:nvPr>
            <p:extLst>
              <p:ext uri="{D42A27DB-BD31-4B8C-83A1-F6EECF244321}">
                <p14:modId xmlns:p14="http://schemas.microsoft.com/office/powerpoint/2010/main" val="346468050"/>
              </p:ext>
            </p:extLst>
          </p:nvPr>
        </p:nvGraphicFramePr>
        <p:xfrm>
          <a:off x="741701" y="2133209"/>
          <a:ext cx="8574998" cy="388201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36B6B6EB-A716-4A9E-8351-BD43389D97CA}"/>
              </a:ext>
            </a:extLst>
          </p:cNvPr>
          <p:cNvSpPr txBox="1">
            <a:spLocks/>
          </p:cNvSpPr>
          <p:nvPr/>
        </p:nvSpPr>
        <p:spPr>
          <a:xfrm>
            <a:off x="651985" y="132543"/>
            <a:ext cx="7284739" cy="1005008"/>
          </a:xfrm>
          <a:prstGeom prst="rect">
            <a:avLst/>
          </a:prstGeom>
        </p:spPr>
        <p:txBody>
          <a:bodyPr vert="horz" lIns="100584" tIns="50292" rIns="100584" bIns="50292"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800" dirty="0">
                <a:solidFill>
                  <a:schemeClr val="tx2"/>
                </a:solidFill>
              </a:rPr>
              <a:t>Reasons for Participating</a:t>
            </a:r>
          </a:p>
        </p:txBody>
      </p:sp>
      <p:cxnSp>
        <p:nvCxnSpPr>
          <p:cNvPr id="3" name="Straight Arrow Connector 2">
            <a:extLst>
              <a:ext uri="{FF2B5EF4-FFF2-40B4-BE49-F238E27FC236}">
                <a16:creationId xmlns:a16="http://schemas.microsoft.com/office/drawing/2014/main" id="{E3480BE7-A8C2-4EDD-9904-37121F2FD806}"/>
              </a:ext>
            </a:extLst>
          </p:cNvPr>
          <p:cNvCxnSpPr>
            <a:cxnSpLocks/>
          </p:cNvCxnSpPr>
          <p:nvPr/>
        </p:nvCxnSpPr>
        <p:spPr>
          <a:xfrm>
            <a:off x="3136490" y="2481410"/>
            <a:ext cx="1270298"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A179AEF9-076A-44C9-9AE2-762D38F0D90A}"/>
              </a:ext>
            </a:extLst>
          </p:cNvPr>
          <p:cNvCxnSpPr>
            <a:cxnSpLocks/>
          </p:cNvCxnSpPr>
          <p:nvPr/>
        </p:nvCxnSpPr>
        <p:spPr>
          <a:xfrm>
            <a:off x="2596333" y="2766030"/>
            <a:ext cx="1810205"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C6B81DDB-6232-4883-9D66-60DA297C1392}"/>
              </a:ext>
            </a:extLst>
          </p:cNvPr>
          <p:cNvCxnSpPr>
            <a:cxnSpLocks/>
          </p:cNvCxnSpPr>
          <p:nvPr/>
        </p:nvCxnSpPr>
        <p:spPr>
          <a:xfrm>
            <a:off x="3234813" y="3073885"/>
            <a:ext cx="1171725"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6113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E52A-83C1-4151-A9D5-3A2ADFE72687}"/>
              </a:ext>
            </a:extLst>
          </p:cNvPr>
          <p:cNvSpPr>
            <a:spLocks noGrp="1"/>
          </p:cNvSpPr>
          <p:nvPr>
            <p:ph type="title"/>
          </p:nvPr>
        </p:nvSpPr>
        <p:spPr>
          <a:xfrm>
            <a:off x="632929" y="217171"/>
            <a:ext cx="7040563" cy="1295400"/>
          </a:xfrm>
        </p:spPr>
        <p:txBody>
          <a:bodyPr>
            <a:normAutofit/>
          </a:bodyPr>
          <a:lstStyle/>
          <a:p>
            <a:r>
              <a:rPr lang="en-US" dirty="0">
                <a:solidFill>
                  <a:schemeClr val="tx2"/>
                </a:solidFill>
              </a:rPr>
              <a:t>Shaping Positive Opinions of the U.S.</a:t>
            </a:r>
          </a:p>
        </p:txBody>
      </p:sp>
      <p:sp>
        <p:nvSpPr>
          <p:cNvPr id="6" name="Rectangle 5">
            <a:extLst>
              <a:ext uri="{FF2B5EF4-FFF2-40B4-BE49-F238E27FC236}">
                <a16:creationId xmlns:a16="http://schemas.microsoft.com/office/drawing/2014/main" id="{71A305C3-2ACD-4F7F-B869-954197D0B55E}"/>
              </a:ext>
            </a:extLst>
          </p:cNvPr>
          <p:cNvSpPr/>
          <p:nvPr/>
        </p:nvSpPr>
        <p:spPr>
          <a:xfrm>
            <a:off x="1803659" y="6164439"/>
            <a:ext cx="7038607" cy="585610"/>
          </a:xfrm>
          <a:prstGeom prst="rect">
            <a:avLst/>
          </a:prstGeom>
        </p:spPr>
        <p:txBody>
          <a:bodyPr wrap="square">
            <a:spAutoFit/>
          </a:bodyPr>
          <a:lstStyle/>
          <a:p>
            <a:pPr>
              <a:lnSpc>
                <a:spcPct val="120000"/>
              </a:lnSpc>
            </a:pPr>
            <a:r>
              <a:rPr lang="en-US" sz="1400" dirty="0">
                <a:solidFill>
                  <a:schemeClr val="tx1">
                    <a:lumMod val="65000"/>
                    <a:lumOff val="35000"/>
                  </a:schemeClr>
                </a:solidFill>
                <a:latin typeface="Arial" panose="020B0604020202020204" pitchFamily="34" charset="0"/>
                <a:ea typeface="Malgun Gothic" panose="020B0503020000020004" pitchFamily="34" charset="-127"/>
                <a:cs typeface="Times New Roman" panose="02020603050405020304" pitchFamily="18" charset="0"/>
              </a:rPr>
              <a:t>In comparison to the opinions you had before participating in an Intern or Trainee program, how did your opinions change regarding the following?</a:t>
            </a:r>
          </a:p>
        </p:txBody>
      </p:sp>
      <p:sp>
        <p:nvSpPr>
          <p:cNvPr id="3" name="TextBox 2">
            <a:extLst>
              <a:ext uri="{FF2B5EF4-FFF2-40B4-BE49-F238E27FC236}">
                <a16:creationId xmlns:a16="http://schemas.microsoft.com/office/drawing/2014/main" id="{4A435BEC-9ED2-4751-8B12-31E86317213E}"/>
              </a:ext>
            </a:extLst>
          </p:cNvPr>
          <p:cNvSpPr txBox="1"/>
          <p:nvPr/>
        </p:nvSpPr>
        <p:spPr>
          <a:xfrm>
            <a:off x="944559" y="1566842"/>
            <a:ext cx="8331512" cy="338554"/>
          </a:xfrm>
          <a:prstGeom prst="rect">
            <a:avLst/>
          </a:prstGeom>
          <a:noFill/>
        </p:spPr>
        <p:txBody>
          <a:bodyPr wrap="none" rtlCol="0">
            <a:spAutoFit/>
          </a:bodyPr>
          <a:lstStyle/>
          <a:p>
            <a:pPr algn="ctr"/>
            <a:r>
              <a:rPr lang="en-US" sz="1600" b="1" dirty="0"/>
              <a:t>Participants gained improved understanding and appreciation for American Culture</a:t>
            </a:r>
          </a:p>
        </p:txBody>
      </p:sp>
      <p:graphicFrame>
        <p:nvGraphicFramePr>
          <p:cNvPr id="7" name="Chart 6">
            <a:extLst>
              <a:ext uri="{FF2B5EF4-FFF2-40B4-BE49-F238E27FC236}">
                <a16:creationId xmlns:a16="http://schemas.microsoft.com/office/drawing/2014/main" id="{9EAA9240-A2A9-4DDE-A5C1-7AF24075F97F}"/>
              </a:ext>
            </a:extLst>
          </p:cNvPr>
          <p:cNvGraphicFramePr>
            <a:graphicFrameLocks/>
          </p:cNvGraphicFramePr>
          <p:nvPr>
            <p:extLst>
              <p:ext uri="{D42A27DB-BD31-4B8C-83A1-F6EECF244321}">
                <p14:modId xmlns:p14="http://schemas.microsoft.com/office/powerpoint/2010/main" val="3223478202"/>
              </p:ext>
            </p:extLst>
          </p:nvPr>
        </p:nvGraphicFramePr>
        <p:xfrm>
          <a:off x="1775951" y="2196409"/>
          <a:ext cx="6668729" cy="396803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BF4CB7D-15D4-498A-B035-D3689645AC7F}"/>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11</a:t>
            </a:fld>
            <a:endParaRPr lang="en-US" sz="1200" dirty="0">
              <a:latin typeface="Calibri" panose="020F0502020204030204" pitchFamily="34" charset="0"/>
            </a:endParaRPr>
          </a:p>
        </p:txBody>
      </p:sp>
    </p:spTree>
    <p:extLst>
      <p:ext uri="{BB962C8B-B14F-4D97-AF65-F5344CB8AC3E}">
        <p14:creationId xmlns:p14="http://schemas.microsoft.com/office/powerpoint/2010/main" val="289782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74F42CDA-F400-4586-893A-A0AB7884FC12}"/>
              </a:ext>
            </a:extLst>
          </p:cNvPr>
          <p:cNvGraphicFramePr>
            <a:graphicFrameLocks/>
          </p:cNvGraphicFramePr>
          <p:nvPr>
            <p:extLst>
              <p:ext uri="{D42A27DB-BD31-4B8C-83A1-F6EECF244321}">
                <p14:modId xmlns:p14="http://schemas.microsoft.com/office/powerpoint/2010/main" val="825006421"/>
              </p:ext>
            </p:extLst>
          </p:nvPr>
        </p:nvGraphicFramePr>
        <p:xfrm>
          <a:off x="413121" y="1595221"/>
          <a:ext cx="9368188" cy="54336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2D036B6-D58E-48AF-ADE6-612CBEF9258B}"/>
              </a:ext>
            </a:extLst>
          </p:cNvPr>
          <p:cNvSpPr>
            <a:spLocks noGrp="1"/>
          </p:cNvSpPr>
          <p:nvPr>
            <p:ph type="title"/>
          </p:nvPr>
        </p:nvSpPr>
        <p:spPr>
          <a:xfrm>
            <a:off x="650318" y="447482"/>
            <a:ext cx="4831734" cy="793340"/>
          </a:xfrm>
        </p:spPr>
        <p:txBody>
          <a:bodyPr>
            <a:normAutofit/>
          </a:bodyPr>
          <a:lstStyle/>
          <a:p>
            <a:r>
              <a:rPr lang="en-US" sz="3000" dirty="0">
                <a:solidFill>
                  <a:schemeClr val="tx2"/>
                </a:solidFill>
              </a:rPr>
              <a:t>Benefits to Participants</a:t>
            </a:r>
          </a:p>
        </p:txBody>
      </p:sp>
      <p:graphicFrame>
        <p:nvGraphicFramePr>
          <p:cNvPr id="12" name="Chart 11">
            <a:extLst>
              <a:ext uri="{FF2B5EF4-FFF2-40B4-BE49-F238E27FC236}">
                <a16:creationId xmlns:a16="http://schemas.microsoft.com/office/drawing/2014/main" id="{2EBD5F7D-6660-42C7-9A2E-19ED573306A7}"/>
              </a:ext>
            </a:extLst>
          </p:cNvPr>
          <p:cNvGraphicFramePr>
            <a:graphicFrameLocks/>
          </p:cNvGraphicFramePr>
          <p:nvPr>
            <p:extLst>
              <p:ext uri="{D42A27DB-BD31-4B8C-83A1-F6EECF244321}">
                <p14:modId xmlns:p14="http://schemas.microsoft.com/office/powerpoint/2010/main" val="1994952076"/>
              </p:ext>
            </p:extLst>
          </p:nvPr>
        </p:nvGraphicFramePr>
        <p:xfrm>
          <a:off x="4901380" y="2381266"/>
          <a:ext cx="4572000" cy="223858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98300F2-E140-4508-A6D0-0CDBA0408442}"/>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12</a:t>
            </a:fld>
            <a:endParaRPr lang="en-US" sz="1200" dirty="0">
              <a:latin typeface="Calibri" panose="020F0502020204030204" pitchFamily="34" charset="0"/>
            </a:endParaRPr>
          </a:p>
        </p:txBody>
      </p:sp>
      <p:sp>
        <p:nvSpPr>
          <p:cNvPr id="5" name="TextBox 4">
            <a:extLst>
              <a:ext uri="{FF2B5EF4-FFF2-40B4-BE49-F238E27FC236}">
                <a16:creationId xmlns:a16="http://schemas.microsoft.com/office/drawing/2014/main" id="{170B73F9-ACFD-4392-8207-E13E3F28E645}"/>
              </a:ext>
            </a:extLst>
          </p:cNvPr>
          <p:cNvSpPr txBox="1"/>
          <p:nvPr/>
        </p:nvSpPr>
        <p:spPr>
          <a:xfrm>
            <a:off x="6136806" y="2591618"/>
            <a:ext cx="3336574" cy="82583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t>Program helped advance or improve future career opportunities</a:t>
            </a:r>
          </a:p>
        </p:txBody>
      </p:sp>
      <p:sp>
        <p:nvSpPr>
          <p:cNvPr id="6" name="Rectangle: Rounded Corners 5">
            <a:extLst>
              <a:ext uri="{FF2B5EF4-FFF2-40B4-BE49-F238E27FC236}">
                <a16:creationId xmlns:a16="http://schemas.microsoft.com/office/drawing/2014/main" id="{5BC3FEFC-0FB4-48F7-8B95-23A3F50B5582}"/>
              </a:ext>
            </a:extLst>
          </p:cNvPr>
          <p:cNvSpPr/>
          <p:nvPr/>
        </p:nvSpPr>
        <p:spPr>
          <a:xfrm>
            <a:off x="4552412" y="2175842"/>
            <a:ext cx="5125385" cy="2649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3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Economic Impact</a:t>
            </a:r>
          </a:p>
        </p:txBody>
      </p:sp>
    </p:spTree>
    <p:extLst>
      <p:ext uri="{BB962C8B-B14F-4D97-AF65-F5344CB8AC3E}">
        <p14:creationId xmlns:p14="http://schemas.microsoft.com/office/powerpoint/2010/main" val="119015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47ED3E1-E82E-4B54-BA96-2F45E2B61674}"/>
              </a:ext>
            </a:extLst>
          </p:cNvPr>
          <p:cNvSpPr/>
          <p:nvPr/>
        </p:nvSpPr>
        <p:spPr>
          <a:xfrm>
            <a:off x="656815" y="4282412"/>
            <a:ext cx="3989759" cy="2635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433" y="209384"/>
            <a:ext cx="7040563" cy="1295400"/>
          </a:xfrm>
        </p:spPr>
        <p:txBody>
          <a:bodyPr/>
          <a:lstStyle/>
          <a:p>
            <a:r>
              <a:rPr lang="en-US" dirty="0">
                <a:solidFill>
                  <a:srgbClr val="093588"/>
                </a:solidFill>
              </a:rPr>
              <a:t>Economic Impact</a:t>
            </a:r>
          </a:p>
        </p:txBody>
      </p:sp>
      <p:graphicFrame>
        <p:nvGraphicFramePr>
          <p:cNvPr id="8" name="Chart 7">
            <a:extLst>
              <a:ext uri="{FF2B5EF4-FFF2-40B4-BE49-F238E27FC236}">
                <a16:creationId xmlns:a16="http://schemas.microsoft.com/office/drawing/2014/main" id="{5DDE9FAC-85DB-45EE-BEC3-4B5BF3259E23}"/>
              </a:ext>
            </a:extLst>
          </p:cNvPr>
          <p:cNvGraphicFramePr>
            <a:graphicFrameLocks/>
          </p:cNvGraphicFramePr>
          <p:nvPr>
            <p:extLst>
              <p:ext uri="{D42A27DB-BD31-4B8C-83A1-F6EECF244321}">
                <p14:modId xmlns:p14="http://schemas.microsoft.com/office/powerpoint/2010/main" val="240306928"/>
              </p:ext>
            </p:extLst>
          </p:nvPr>
        </p:nvGraphicFramePr>
        <p:xfrm>
          <a:off x="347169" y="4354747"/>
          <a:ext cx="4265984" cy="265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5945410-F905-4D9A-8D38-2452816C483B}"/>
              </a:ext>
            </a:extLst>
          </p:cNvPr>
          <p:cNvGraphicFramePr>
            <a:graphicFrameLocks/>
          </p:cNvGraphicFramePr>
          <p:nvPr>
            <p:extLst>
              <p:ext uri="{D42A27DB-BD31-4B8C-83A1-F6EECF244321}">
                <p14:modId xmlns:p14="http://schemas.microsoft.com/office/powerpoint/2010/main" val="1870727841"/>
              </p:ext>
            </p:extLst>
          </p:nvPr>
        </p:nvGraphicFramePr>
        <p:xfrm>
          <a:off x="5413754" y="1349564"/>
          <a:ext cx="4226941" cy="2536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421301D1-DCA1-4D77-851A-D6641B1392F2}"/>
              </a:ext>
            </a:extLst>
          </p:cNvPr>
          <p:cNvGraphicFramePr>
            <a:graphicFrameLocks/>
          </p:cNvGraphicFramePr>
          <p:nvPr>
            <p:extLst>
              <p:ext uri="{D42A27DB-BD31-4B8C-83A1-F6EECF244321}">
                <p14:modId xmlns:p14="http://schemas.microsoft.com/office/powerpoint/2010/main" val="2557853749"/>
              </p:ext>
            </p:extLst>
          </p:nvPr>
        </p:nvGraphicFramePr>
        <p:xfrm>
          <a:off x="5005299" y="3858570"/>
          <a:ext cx="4688149" cy="294407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9306D08C-C65E-403B-93BA-9114A4594183}"/>
              </a:ext>
            </a:extLst>
          </p:cNvPr>
          <p:cNvSpPr txBox="1"/>
          <p:nvPr/>
        </p:nvSpPr>
        <p:spPr>
          <a:xfrm>
            <a:off x="786367" y="1738646"/>
            <a:ext cx="4532885" cy="261610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C93A36"/>
              </a:buClr>
              <a:buFont typeface="Arial Unicode MS" panose="020B0604020202020204" pitchFamily="34" charset="-128"/>
              <a:buChar char="★"/>
            </a:pPr>
            <a:r>
              <a:rPr lang="en-US" sz="1600" dirty="0"/>
              <a:t>Intern programs have an average duration of eight months while Trainee programs last just over 11 months on average.</a:t>
            </a:r>
          </a:p>
          <a:p>
            <a:pPr marL="285750" indent="-285750">
              <a:buFont typeface="Arial"/>
              <a:buChar char="•"/>
            </a:pPr>
            <a:endParaRPr lang="en-US" sz="1600" dirty="0"/>
          </a:p>
          <a:p>
            <a:pPr marL="285750" indent="-285750">
              <a:buClr>
                <a:srgbClr val="C93A36"/>
              </a:buClr>
              <a:buFont typeface="Arial Unicode MS" panose="020B0604020202020204" pitchFamily="34" charset="-128"/>
              <a:buChar char="★"/>
            </a:pPr>
            <a:r>
              <a:rPr lang="en-US" sz="1600" dirty="0"/>
              <a:t>Projecting total monthly expenditures per participant to their program duration allows for an estimation of the direct economic impact of the programs. </a:t>
            </a:r>
          </a:p>
          <a:p>
            <a:pPr marL="285750" indent="-285750">
              <a:buFont typeface="Arial"/>
              <a:buChar char="•"/>
            </a:pPr>
            <a:endParaRPr lang="en-US" sz="1600" dirty="0"/>
          </a:p>
          <a:p>
            <a:pPr marL="285750" indent="-285750">
              <a:buFont typeface="Arial"/>
              <a:buChar char="•"/>
            </a:pPr>
            <a:endParaRPr lang="en-US" sz="1600" dirty="0"/>
          </a:p>
        </p:txBody>
      </p:sp>
      <p:sp>
        <p:nvSpPr>
          <p:cNvPr id="11" name="TextBox 10">
            <a:extLst>
              <a:ext uri="{FF2B5EF4-FFF2-40B4-BE49-F238E27FC236}">
                <a16:creationId xmlns:a16="http://schemas.microsoft.com/office/drawing/2014/main" id="{1DAD989E-132C-46A5-8EF6-57FE376A4B4B}"/>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14</a:t>
            </a:fld>
            <a:endParaRPr lang="en-US" sz="1200" dirty="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D54FC95-54F9-4E29-8D96-C2CD349F564E}"/>
              </a:ext>
            </a:extLst>
          </p:cNvPr>
          <p:cNvSpPr/>
          <p:nvPr/>
        </p:nvSpPr>
        <p:spPr>
          <a:xfrm>
            <a:off x="5738603" y="5653317"/>
            <a:ext cx="3534809" cy="713928"/>
          </a:xfrm>
          <a:prstGeom prst="roundRect">
            <a:avLst/>
          </a:prstGeom>
          <a:solidFill>
            <a:srgbClr val="CDE3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03FC2-BD9F-4F58-BD66-DE9532666D94}"/>
              </a:ext>
            </a:extLst>
          </p:cNvPr>
          <p:cNvSpPr>
            <a:spLocks noGrp="1"/>
          </p:cNvSpPr>
          <p:nvPr>
            <p:ph type="title"/>
          </p:nvPr>
        </p:nvSpPr>
        <p:spPr>
          <a:xfrm>
            <a:off x="599392" y="243436"/>
            <a:ext cx="9052560" cy="1257300"/>
          </a:xfrm>
        </p:spPr>
        <p:txBody>
          <a:bodyPr>
            <a:noAutofit/>
          </a:bodyPr>
          <a:lstStyle/>
          <a:p>
            <a:r>
              <a:rPr lang="en-US" dirty="0">
                <a:solidFill>
                  <a:schemeClr val="tx2"/>
                </a:solidFill>
              </a:rPr>
              <a:t>Estimated Annual Economic Impact</a:t>
            </a:r>
          </a:p>
        </p:txBody>
      </p:sp>
      <p:sp>
        <p:nvSpPr>
          <p:cNvPr id="3" name="Content Placeholder 2">
            <a:extLst>
              <a:ext uri="{FF2B5EF4-FFF2-40B4-BE49-F238E27FC236}">
                <a16:creationId xmlns:a16="http://schemas.microsoft.com/office/drawing/2014/main" id="{BFC5C6DD-93C2-461A-B91D-F3EA01AAF1F7}"/>
              </a:ext>
            </a:extLst>
          </p:cNvPr>
          <p:cNvSpPr>
            <a:spLocks noGrp="1"/>
          </p:cNvSpPr>
          <p:nvPr>
            <p:ph idx="1"/>
          </p:nvPr>
        </p:nvSpPr>
        <p:spPr>
          <a:xfrm>
            <a:off x="5392452" y="5736304"/>
            <a:ext cx="4104785" cy="785513"/>
          </a:xfrm>
        </p:spPr>
        <p:txBody>
          <a:bodyPr/>
          <a:lstStyle/>
          <a:p>
            <a:pPr algn="ctr">
              <a:buClr>
                <a:srgbClr val="C93A36"/>
              </a:buClr>
              <a:buFont typeface="Zapf Dingbats"/>
              <a:buChar char="★"/>
            </a:pPr>
            <a:r>
              <a:rPr lang="en-US" dirty="0">
                <a:solidFill>
                  <a:schemeClr val="tx2"/>
                </a:solidFill>
                <a:latin typeface="Arial" panose="020B0604020202020204" pitchFamily="34" charset="0"/>
                <a:ea typeface="Malgun Gothic" panose="020B0503020000020004" pitchFamily="34" charset="-127"/>
                <a:cs typeface="Times New Roman" panose="02020603050405020304" pitchFamily="18" charset="0"/>
              </a:rPr>
              <a:t>$662,633,552</a:t>
            </a:r>
            <a:endParaRPr lang="en-US" sz="4840" dirty="0">
              <a:solidFill>
                <a:schemeClr val="tx2"/>
              </a:solidFill>
              <a:latin typeface="Arial" panose="020B0604020202020204" pitchFamily="34" charset="0"/>
              <a:ea typeface="Malgun Gothic" panose="020B0503020000020004" pitchFamily="34" charset="-127"/>
              <a:cs typeface="Times New Roman" panose="02020603050405020304" pitchFamily="18" charset="0"/>
            </a:endParaRPr>
          </a:p>
        </p:txBody>
      </p:sp>
      <p:graphicFrame>
        <p:nvGraphicFramePr>
          <p:cNvPr id="4" name="Chart 3">
            <a:extLst>
              <a:ext uri="{FF2B5EF4-FFF2-40B4-BE49-F238E27FC236}">
                <a16:creationId xmlns:a16="http://schemas.microsoft.com/office/drawing/2014/main" id="{D4A28B4B-B603-4D24-86BD-07EFA08034D4}"/>
              </a:ext>
            </a:extLst>
          </p:cNvPr>
          <p:cNvGraphicFramePr>
            <a:graphicFrameLocks/>
          </p:cNvGraphicFramePr>
          <p:nvPr>
            <p:extLst>
              <p:ext uri="{D42A27DB-BD31-4B8C-83A1-F6EECF244321}">
                <p14:modId xmlns:p14="http://schemas.microsoft.com/office/powerpoint/2010/main" val="3302490384"/>
              </p:ext>
            </p:extLst>
          </p:nvPr>
        </p:nvGraphicFramePr>
        <p:xfrm>
          <a:off x="5392452" y="1889178"/>
          <a:ext cx="3986688" cy="301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8B584A3-5C23-422F-AB2D-84A36092B7AD}"/>
              </a:ext>
            </a:extLst>
          </p:cNvPr>
          <p:cNvGraphicFramePr>
            <a:graphicFrameLocks/>
          </p:cNvGraphicFramePr>
          <p:nvPr>
            <p:extLst>
              <p:ext uri="{D42A27DB-BD31-4B8C-83A1-F6EECF244321}">
                <p14:modId xmlns:p14="http://schemas.microsoft.com/office/powerpoint/2010/main" val="2092368754"/>
              </p:ext>
            </p:extLst>
          </p:nvPr>
        </p:nvGraphicFramePr>
        <p:xfrm>
          <a:off x="421494" y="1423102"/>
          <a:ext cx="4605986" cy="533521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866D90C-D87A-4D94-9A3B-1E05D91550A8}"/>
              </a:ext>
            </a:extLst>
          </p:cNvPr>
          <p:cNvSpPr txBox="1"/>
          <p:nvPr/>
        </p:nvSpPr>
        <p:spPr>
          <a:xfrm>
            <a:off x="5619496" y="5254063"/>
            <a:ext cx="377302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Annual Direct Contribution to GDP</a:t>
            </a:r>
          </a:p>
        </p:txBody>
      </p:sp>
      <p:sp>
        <p:nvSpPr>
          <p:cNvPr id="9" name="TextBox 8">
            <a:extLst>
              <a:ext uri="{FF2B5EF4-FFF2-40B4-BE49-F238E27FC236}">
                <a16:creationId xmlns:a16="http://schemas.microsoft.com/office/drawing/2014/main" id="{0A7180A5-D1B5-446C-B3E6-8849FF14F420}"/>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15</a:t>
            </a:fld>
            <a:endParaRPr lang="en-US" sz="1200" dirty="0">
              <a:latin typeface="Calibri" panose="020F0502020204030204" pitchFamily="34" charset="0"/>
            </a:endParaRPr>
          </a:p>
        </p:txBody>
      </p:sp>
    </p:spTree>
    <p:extLst>
      <p:ext uri="{BB962C8B-B14F-4D97-AF65-F5344CB8AC3E}">
        <p14:creationId xmlns:p14="http://schemas.microsoft.com/office/powerpoint/2010/main" val="85359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Host Organization Survey Findings</a:t>
            </a:r>
          </a:p>
        </p:txBody>
      </p:sp>
    </p:spTree>
    <p:extLst>
      <p:ext uri="{BB962C8B-B14F-4D97-AF65-F5344CB8AC3E}">
        <p14:creationId xmlns:p14="http://schemas.microsoft.com/office/powerpoint/2010/main" val="389318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4ABC459E-58E2-4179-B646-8307BA808832}"/>
              </a:ext>
            </a:extLst>
          </p:cNvPr>
          <p:cNvGraphicFramePr>
            <a:graphicFrameLocks/>
          </p:cNvGraphicFramePr>
          <p:nvPr>
            <p:extLst>
              <p:ext uri="{D42A27DB-BD31-4B8C-83A1-F6EECF244321}">
                <p14:modId xmlns:p14="http://schemas.microsoft.com/office/powerpoint/2010/main" val="1363075330"/>
              </p:ext>
            </p:extLst>
          </p:nvPr>
        </p:nvGraphicFramePr>
        <p:xfrm>
          <a:off x="619821" y="1644403"/>
          <a:ext cx="9164540" cy="522611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518FF08A-B5C3-4196-A795-14D7CA7A1BF3}"/>
              </a:ext>
            </a:extLst>
          </p:cNvPr>
          <p:cNvSpPr txBox="1">
            <a:spLocks/>
          </p:cNvSpPr>
          <p:nvPr/>
        </p:nvSpPr>
        <p:spPr>
          <a:xfrm>
            <a:off x="619821" y="-28914"/>
            <a:ext cx="7284739" cy="1162166"/>
          </a:xfrm>
          <a:prstGeom prst="rect">
            <a:avLst/>
          </a:prstGeom>
        </p:spPr>
        <p:txBody>
          <a:bodyPr vert="horz" lIns="100584" tIns="50292" rIns="100584" bIns="50292"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2800" dirty="0">
                <a:solidFill>
                  <a:schemeClr val="tx2"/>
                </a:solidFill>
              </a:rPr>
              <a:t>Reasons for Participating</a:t>
            </a:r>
          </a:p>
        </p:txBody>
      </p:sp>
      <p:cxnSp>
        <p:nvCxnSpPr>
          <p:cNvPr id="2" name="Straight Arrow Connector 1">
            <a:extLst>
              <a:ext uri="{FF2B5EF4-FFF2-40B4-BE49-F238E27FC236}">
                <a16:creationId xmlns:a16="http://schemas.microsoft.com/office/drawing/2014/main" id="{26009988-FB21-4DAD-B484-6E6A1E7872E5}"/>
              </a:ext>
            </a:extLst>
          </p:cNvPr>
          <p:cNvCxnSpPr>
            <a:cxnSpLocks/>
          </p:cNvCxnSpPr>
          <p:nvPr/>
        </p:nvCxnSpPr>
        <p:spPr>
          <a:xfrm>
            <a:off x="3159262" y="2070429"/>
            <a:ext cx="1869938"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cxnSp>
        <p:nvCxnSpPr>
          <p:cNvPr id="3" name="Straight Arrow Connector 2">
            <a:extLst>
              <a:ext uri="{FF2B5EF4-FFF2-40B4-BE49-F238E27FC236}">
                <a16:creationId xmlns:a16="http://schemas.microsoft.com/office/drawing/2014/main" id="{7A2333A1-80C0-49F0-9254-DC07030ABD6C}"/>
              </a:ext>
            </a:extLst>
          </p:cNvPr>
          <p:cNvCxnSpPr>
            <a:cxnSpLocks/>
          </p:cNvCxnSpPr>
          <p:nvPr/>
        </p:nvCxnSpPr>
        <p:spPr>
          <a:xfrm>
            <a:off x="3874985" y="2452348"/>
            <a:ext cx="1154215"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86E69A84-14EC-4954-96F3-73FE5B0266CC}"/>
              </a:ext>
            </a:extLst>
          </p:cNvPr>
          <p:cNvCxnSpPr>
            <a:cxnSpLocks/>
          </p:cNvCxnSpPr>
          <p:nvPr/>
        </p:nvCxnSpPr>
        <p:spPr>
          <a:xfrm>
            <a:off x="1769101" y="2826676"/>
            <a:ext cx="2105884"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C668B03-9BEA-474C-A6AA-8975E92FDAF7}"/>
              </a:ext>
            </a:extLst>
          </p:cNvPr>
          <p:cNvCxnSpPr>
            <a:cxnSpLocks/>
          </p:cNvCxnSpPr>
          <p:nvPr/>
        </p:nvCxnSpPr>
        <p:spPr>
          <a:xfrm>
            <a:off x="3275924" y="4727080"/>
            <a:ext cx="1753276"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03149E41-B858-4A27-817C-F70FFB778E56}"/>
              </a:ext>
            </a:extLst>
          </p:cNvPr>
          <p:cNvCxnSpPr>
            <a:cxnSpLocks/>
          </p:cNvCxnSpPr>
          <p:nvPr/>
        </p:nvCxnSpPr>
        <p:spPr>
          <a:xfrm>
            <a:off x="3118880" y="5510914"/>
            <a:ext cx="1910320"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C37C80D3-B328-41CC-9CF5-E2B316EC539A}"/>
              </a:ext>
            </a:extLst>
          </p:cNvPr>
          <p:cNvCxnSpPr>
            <a:cxnSpLocks/>
          </p:cNvCxnSpPr>
          <p:nvPr/>
        </p:nvCxnSpPr>
        <p:spPr>
          <a:xfrm>
            <a:off x="3159262" y="6635996"/>
            <a:ext cx="1873349" cy="0"/>
          </a:xfrm>
          <a:prstGeom prst="straightConnector1">
            <a:avLst/>
          </a:prstGeom>
          <a:ln w="12700">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781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F225-4EED-488B-A08A-FE71270D38AF}"/>
              </a:ext>
            </a:extLst>
          </p:cNvPr>
          <p:cNvSpPr>
            <a:spLocks noGrp="1"/>
          </p:cNvSpPr>
          <p:nvPr>
            <p:ph type="title"/>
          </p:nvPr>
        </p:nvSpPr>
        <p:spPr>
          <a:xfrm>
            <a:off x="599781" y="218092"/>
            <a:ext cx="7040563" cy="1295400"/>
          </a:xfrm>
        </p:spPr>
        <p:txBody>
          <a:bodyPr/>
          <a:lstStyle/>
          <a:p>
            <a:r>
              <a:rPr lang="en-US" dirty="0">
                <a:solidFill>
                  <a:schemeClr val="tx2"/>
                </a:solidFill>
              </a:rPr>
              <a:t>Host Perceptions: Public Diplomacy</a:t>
            </a:r>
          </a:p>
        </p:txBody>
      </p:sp>
      <p:graphicFrame>
        <p:nvGraphicFramePr>
          <p:cNvPr id="7" name="Chart 6">
            <a:extLst>
              <a:ext uri="{FF2B5EF4-FFF2-40B4-BE49-F238E27FC236}">
                <a16:creationId xmlns:a16="http://schemas.microsoft.com/office/drawing/2014/main" id="{A7AA050B-111C-4D7A-8C90-924B902A9AAD}"/>
              </a:ext>
            </a:extLst>
          </p:cNvPr>
          <p:cNvGraphicFramePr>
            <a:graphicFrameLocks/>
          </p:cNvGraphicFramePr>
          <p:nvPr>
            <p:extLst>
              <p:ext uri="{D42A27DB-BD31-4B8C-83A1-F6EECF244321}">
                <p14:modId xmlns:p14="http://schemas.microsoft.com/office/powerpoint/2010/main" val="2460514660"/>
              </p:ext>
            </p:extLst>
          </p:nvPr>
        </p:nvGraphicFramePr>
        <p:xfrm>
          <a:off x="1692501" y="1504065"/>
          <a:ext cx="6673399" cy="49843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5C349DD-C25E-4BDD-A983-9F551F7A7B62}"/>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18</a:t>
            </a:fld>
            <a:endParaRPr lang="en-US" sz="1200" dirty="0">
              <a:latin typeface="Calibri" panose="020F0502020204030204" pitchFamily="34" charset="0"/>
            </a:endParaRPr>
          </a:p>
        </p:txBody>
      </p:sp>
    </p:spTree>
    <p:extLst>
      <p:ext uri="{BB962C8B-B14F-4D97-AF65-F5344CB8AC3E}">
        <p14:creationId xmlns:p14="http://schemas.microsoft.com/office/powerpoint/2010/main" val="344088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5F70-5FC2-43AE-AA3E-B05613922574}"/>
              </a:ext>
            </a:extLst>
          </p:cNvPr>
          <p:cNvSpPr>
            <a:spLocks noGrp="1"/>
          </p:cNvSpPr>
          <p:nvPr>
            <p:ph type="title"/>
          </p:nvPr>
        </p:nvSpPr>
        <p:spPr>
          <a:xfrm>
            <a:off x="666423" y="209550"/>
            <a:ext cx="7594462" cy="1295400"/>
          </a:xfrm>
        </p:spPr>
        <p:txBody>
          <a:bodyPr/>
          <a:lstStyle/>
          <a:p>
            <a:r>
              <a:rPr lang="en-US" dirty="0">
                <a:solidFill>
                  <a:schemeClr val="tx2"/>
                </a:solidFill>
              </a:rPr>
              <a:t>Short-Term Impacts</a:t>
            </a:r>
          </a:p>
        </p:txBody>
      </p:sp>
      <p:graphicFrame>
        <p:nvGraphicFramePr>
          <p:cNvPr id="6" name="Chart 5">
            <a:extLst>
              <a:ext uri="{FF2B5EF4-FFF2-40B4-BE49-F238E27FC236}">
                <a16:creationId xmlns:a16="http://schemas.microsoft.com/office/drawing/2014/main" id="{73B94229-CAE8-40D4-834D-44D51392AFEC}"/>
              </a:ext>
            </a:extLst>
          </p:cNvPr>
          <p:cNvGraphicFramePr>
            <a:graphicFrameLocks/>
          </p:cNvGraphicFramePr>
          <p:nvPr>
            <p:extLst>
              <p:ext uri="{D42A27DB-BD31-4B8C-83A1-F6EECF244321}">
                <p14:modId xmlns:p14="http://schemas.microsoft.com/office/powerpoint/2010/main" val="2663609562"/>
              </p:ext>
            </p:extLst>
          </p:nvPr>
        </p:nvGraphicFramePr>
        <p:xfrm>
          <a:off x="1231969" y="1874052"/>
          <a:ext cx="7594462" cy="40242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9BEA39E-E844-4252-967B-185AAC2D2641}"/>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19</a:t>
            </a:fld>
            <a:endParaRPr lang="en-US" sz="1200" dirty="0">
              <a:latin typeface="Calibri" panose="020F0502020204030204" pitchFamily="34" charset="0"/>
            </a:endParaRPr>
          </a:p>
        </p:txBody>
      </p:sp>
    </p:spTree>
    <p:extLst>
      <p:ext uri="{BB962C8B-B14F-4D97-AF65-F5344CB8AC3E}">
        <p14:creationId xmlns:p14="http://schemas.microsoft.com/office/powerpoint/2010/main" val="146191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Tree>
    <p:extLst>
      <p:ext uri="{BB962C8B-B14F-4D97-AF65-F5344CB8AC3E}">
        <p14:creationId xmlns:p14="http://schemas.microsoft.com/office/powerpoint/2010/main" val="1692733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5F70-5FC2-43AE-AA3E-B05613922574}"/>
              </a:ext>
            </a:extLst>
          </p:cNvPr>
          <p:cNvSpPr>
            <a:spLocks noGrp="1"/>
          </p:cNvSpPr>
          <p:nvPr>
            <p:ph type="title"/>
          </p:nvPr>
        </p:nvSpPr>
        <p:spPr>
          <a:xfrm>
            <a:off x="666423" y="209550"/>
            <a:ext cx="7040563" cy="1295400"/>
          </a:xfrm>
        </p:spPr>
        <p:txBody>
          <a:bodyPr/>
          <a:lstStyle/>
          <a:p>
            <a:r>
              <a:rPr lang="en-US" dirty="0">
                <a:solidFill>
                  <a:schemeClr val="tx2"/>
                </a:solidFill>
              </a:rPr>
              <a:t>Long-Term Impacts</a:t>
            </a:r>
          </a:p>
        </p:txBody>
      </p:sp>
      <p:graphicFrame>
        <p:nvGraphicFramePr>
          <p:cNvPr id="6" name="Chart 5">
            <a:extLst>
              <a:ext uri="{FF2B5EF4-FFF2-40B4-BE49-F238E27FC236}">
                <a16:creationId xmlns:a16="http://schemas.microsoft.com/office/drawing/2014/main" id="{B1EE937B-3EBB-4509-B57A-6B3F05267109}"/>
              </a:ext>
            </a:extLst>
          </p:cNvPr>
          <p:cNvGraphicFramePr>
            <a:graphicFrameLocks/>
          </p:cNvGraphicFramePr>
          <p:nvPr>
            <p:extLst>
              <p:ext uri="{D42A27DB-BD31-4B8C-83A1-F6EECF244321}">
                <p14:modId xmlns:p14="http://schemas.microsoft.com/office/powerpoint/2010/main" val="3013298809"/>
              </p:ext>
            </p:extLst>
          </p:nvPr>
        </p:nvGraphicFramePr>
        <p:xfrm>
          <a:off x="939800" y="1698868"/>
          <a:ext cx="7668329" cy="43746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9A2BDDC-5A9A-47CE-8F32-EF587B5CA198}"/>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20</a:t>
            </a:fld>
            <a:endParaRPr lang="en-US" sz="1200" dirty="0">
              <a:latin typeface="Calibri" panose="020F0502020204030204" pitchFamily="34" charset="0"/>
            </a:endParaRPr>
          </a:p>
        </p:txBody>
      </p:sp>
    </p:spTree>
    <p:extLst>
      <p:ext uri="{BB962C8B-B14F-4D97-AF65-F5344CB8AC3E}">
        <p14:creationId xmlns:p14="http://schemas.microsoft.com/office/powerpoint/2010/main" val="677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E5B8A-7105-4DB1-A484-05F1BC4C195A}"/>
              </a:ext>
            </a:extLst>
          </p:cNvPr>
          <p:cNvSpPr>
            <a:spLocks noGrp="1"/>
          </p:cNvSpPr>
          <p:nvPr>
            <p:ph sz="half" idx="1"/>
          </p:nvPr>
        </p:nvSpPr>
        <p:spPr>
          <a:xfrm>
            <a:off x="1709928" y="1545996"/>
            <a:ext cx="6638544" cy="3587925"/>
          </a:xfrm>
        </p:spPr>
        <p:txBody>
          <a:bodyPr>
            <a:normAutofit fontScale="92500"/>
          </a:bodyPr>
          <a:lstStyle/>
          <a:p>
            <a:pPr marL="0" indent="0">
              <a:lnSpc>
                <a:spcPct val="150000"/>
              </a:lnSpc>
              <a:buNone/>
            </a:pPr>
            <a:r>
              <a:rPr lang="en-US" sz="2600" b="1" i="1" dirty="0">
                <a:solidFill>
                  <a:schemeClr val="tx2"/>
                </a:solidFill>
              </a:rPr>
              <a:t>“[They] have really brought in perspectives that we otherwise wouldn’t have. Whether developing a tool or product, they’re able to provide how they would do it or have it or go about it… That brings real value to the business</a:t>
            </a:r>
            <a:r>
              <a:rPr lang="en-US" sz="2600" b="1" dirty="0">
                <a:solidFill>
                  <a:schemeClr val="tx2"/>
                </a:solidFill>
              </a:rPr>
              <a:t>.”</a:t>
            </a:r>
          </a:p>
        </p:txBody>
      </p:sp>
      <p:sp>
        <p:nvSpPr>
          <p:cNvPr id="5" name="TextBox 4">
            <a:extLst>
              <a:ext uri="{FF2B5EF4-FFF2-40B4-BE49-F238E27FC236}">
                <a16:creationId xmlns:a16="http://schemas.microsoft.com/office/drawing/2014/main" id="{5CAB94D7-1093-412B-9C8F-4CCFB815B703}"/>
              </a:ext>
            </a:extLst>
          </p:cNvPr>
          <p:cNvSpPr txBox="1"/>
          <p:nvPr/>
        </p:nvSpPr>
        <p:spPr>
          <a:xfrm>
            <a:off x="1918750" y="5388767"/>
            <a:ext cx="5747432" cy="338554"/>
          </a:xfrm>
          <a:prstGeom prst="rect">
            <a:avLst/>
          </a:prstGeom>
          <a:noFill/>
        </p:spPr>
        <p:txBody>
          <a:bodyPr wrap="square" rtlCol="0">
            <a:spAutoFit/>
          </a:bodyPr>
          <a:lstStyle/>
          <a:p>
            <a:r>
              <a:rPr lang="en-US" sz="1600" dirty="0"/>
              <a:t>—Chief Program Innovation, nonprofit organization, New York </a:t>
            </a:r>
          </a:p>
        </p:txBody>
      </p:sp>
    </p:spTree>
    <p:extLst>
      <p:ext uri="{BB962C8B-B14F-4D97-AF65-F5344CB8AC3E}">
        <p14:creationId xmlns:p14="http://schemas.microsoft.com/office/powerpoint/2010/main" val="269639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C062-0D4F-4DCC-B121-7A7DF981F9F7}"/>
              </a:ext>
            </a:extLst>
          </p:cNvPr>
          <p:cNvSpPr>
            <a:spLocks noGrp="1"/>
          </p:cNvSpPr>
          <p:nvPr>
            <p:ph type="title"/>
          </p:nvPr>
        </p:nvSpPr>
        <p:spPr/>
        <p:txBody>
          <a:bodyPr/>
          <a:lstStyle/>
          <a:p>
            <a:r>
              <a:rPr lang="en-US" dirty="0"/>
              <a:t>Reciprocity</a:t>
            </a:r>
          </a:p>
        </p:txBody>
      </p:sp>
      <p:graphicFrame>
        <p:nvGraphicFramePr>
          <p:cNvPr id="8" name="Content Placeholder 7">
            <a:extLst>
              <a:ext uri="{FF2B5EF4-FFF2-40B4-BE49-F238E27FC236}">
                <a16:creationId xmlns:a16="http://schemas.microsoft.com/office/drawing/2014/main" id="{E9AA3B66-0232-49F0-B2F1-59ACF430A3B7}"/>
              </a:ext>
            </a:extLst>
          </p:cNvPr>
          <p:cNvGraphicFramePr>
            <a:graphicFrameLocks noGrp="1"/>
          </p:cNvGraphicFramePr>
          <p:nvPr>
            <p:ph idx="1"/>
            <p:extLst>
              <p:ext uri="{D42A27DB-BD31-4B8C-83A1-F6EECF244321}">
                <p14:modId xmlns:p14="http://schemas.microsoft.com/office/powerpoint/2010/main" val="3915437045"/>
              </p:ext>
            </p:extLst>
          </p:nvPr>
        </p:nvGraphicFramePr>
        <p:xfrm>
          <a:off x="927100" y="1504950"/>
          <a:ext cx="8204200" cy="6057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376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91EF-C5BF-466F-A84D-9295F463DE16}"/>
              </a:ext>
            </a:extLst>
          </p:cNvPr>
          <p:cNvSpPr>
            <a:spLocks noGrp="1"/>
          </p:cNvSpPr>
          <p:nvPr>
            <p:ph type="title"/>
          </p:nvPr>
        </p:nvSpPr>
        <p:spPr>
          <a:xfrm>
            <a:off x="713557" y="423456"/>
            <a:ext cx="7040563" cy="1295400"/>
          </a:xfrm>
        </p:spPr>
        <p:txBody>
          <a:bodyPr>
            <a:normAutofit/>
          </a:bodyPr>
          <a:lstStyle/>
          <a:p>
            <a:r>
              <a:rPr lang="en-US" dirty="0">
                <a:solidFill>
                  <a:schemeClr val="tx2"/>
                </a:solidFill>
              </a:rPr>
              <a:t>Intern and Trainee Programs are Important to Host Organizations</a:t>
            </a:r>
          </a:p>
        </p:txBody>
      </p:sp>
      <p:sp>
        <p:nvSpPr>
          <p:cNvPr id="6" name="Rectangle 5">
            <a:extLst>
              <a:ext uri="{FF2B5EF4-FFF2-40B4-BE49-F238E27FC236}">
                <a16:creationId xmlns:a16="http://schemas.microsoft.com/office/drawing/2014/main" id="{880CFF00-5D34-4FD3-8B6F-2D24EB51EA58}"/>
              </a:ext>
            </a:extLst>
          </p:cNvPr>
          <p:cNvSpPr/>
          <p:nvPr/>
        </p:nvSpPr>
        <p:spPr>
          <a:xfrm>
            <a:off x="1194099" y="6071645"/>
            <a:ext cx="5520928" cy="307777"/>
          </a:xfrm>
          <a:prstGeom prst="rect">
            <a:avLst/>
          </a:prstGeom>
        </p:spPr>
        <p:txBody>
          <a:bodyPr wrap="square">
            <a:spAutoFit/>
          </a:bodyPr>
          <a:lstStyle/>
          <a:p>
            <a:r>
              <a:rPr lang="en-US" sz="1400" dirty="0">
                <a:solidFill>
                  <a:schemeClr val="tx1">
                    <a:lumMod val="65000"/>
                    <a:lumOff val="35000"/>
                  </a:schemeClr>
                </a:solidFill>
                <a:latin typeface="Arial" panose="020B0604020202020204" pitchFamily="34" charset="0"/>
                <a:ea typeface="Arial" panose="020B0604020202020204" pitchFamily="34" charset="0"/>
              </a:rPr>
              <a:t>How important is the Intern/Trainee Program to your organization?</a:t>
            </a:r>
            <a:endParaRPr lang="en-US" sz="1400" dirty="0">
              <a:solidFill>
                <a:schemeClr val="tx1">
                  <a:lumMod val="65000"/>
                  <a:lumOff val="35000"/>
                </a:schemeClr>
              </a:solidFill>
              <a:latin typeface="Times New Roman" panose="02020603050405020304" pitchFamily="18" charset="0"/>
              <a:ea typeface="Malgun Gothic" panose="020B0503020000020004" pitchFamily="34" charset="-127"/>
            </a:endParaRPr>
          </a:p>
        </p:txBody>
      </p:sp>
      <p:sp>
        <p:nvSpPr>
          <p:cNvPr id="7" name="Rectangle 6">
            <a:extLst>
              <a:ext uri="{FF2B5EF4-FFF2-40B4-BE49-F238E27FC236}">
                <a16:creationId xmlns:a16="http://schemas.microsoft.com/office/drawing/2014/main" id="{C55E348A-9431-4A45-BEE2-9A249C976B73}"/>
              </a:ext>
            </a:extLst>
          </p:cNvPr>
          <p:cNvSpPr/>
          <p:nvPr/>
        </p:nvSpPr>
        <p:spPr>
          <a:xfrm>
            <a:off x="4895895" y="3683068"/>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B485CEC9-A779-4472-84FD-DDCDBB8A7C73}"/>
              </a:ext>
            </a:extLst>
          </p:cNvPr>
          <p:cNvSpPr txBox="1"/>
          <p:nvPr/>
        </p:nvSpPr>
        <p:spPr>
          <a:xfrm>
            <a:off x="6826297" y="2371166"/>
            <a:ext cx="2743200" cy="467820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C93A36"/>
              </a:buClr>
              <a:buFont typeface="PingFang SC Regular" panose="020B0400000000000000" pitchFamily="34" charset="-122"/>
              <a:buChar char="★"/>
            </a:pPr>
            <a:r>
              <a:rPr lang="en-US" sz="2000" dirty="0"/>
              <a:t>Five in six participating host organizations say the programs are important to them.</a:t>
            </a:r>
          </a:p>
          <a:p>
            <a:pPr marL="285750" indent="-285750">
              <a:buClr>
                <a:srgbClr val="C93A36"/>
              </a:buClr>
              <a:buFont typeface="PingFang SC Regular" panose="020B0400000000000000" pitchFamily="34" charset="-122"/>
              <a:buChar char="★"/>
            </a:pPr>
            <a:endParaRPr lang="en-US" sz="2000" dirty="0"/>
          </a:p>
          <a:p>
            <a:pPr marL="285750" indent="-285750">
              <a:buClr>
                <a:srgbClr val="C93A36"/>
              </a:buClr>
              <a:buFont typeface="PingFang SC Regular" panose="020B0400000000000000" pitchFamily="34" charset="-122"/>
              <a:buChar char="★"/>
            </a:pPr>
            <a:r>
              <a:rPr lang="en-US" sz="2000" dirty="0"/>
              <a:t>More than half would suffer adverse impact if the programs were eliminated. 64% of large organizations  would be most impacted.</a:t>
            </a:r>
          </a:p>
          <a:p>
            <a:pPr marL="285750" indent="-285750">
              <a:buClr>
                <a:srgbClr val="C93A36"/>
              </a:buClr>
              <a:buFont typeface="PingFang SC Regular" panose="020B0400000000000000" pitchFamily="34" charset="-122"/>
              <a:buChar char="★"/>
            </a:pPr>
            <a:endParaRPr lang="en-US" dirty="0"/>
          </a:p>
        </p:txBody>
      </p:sp>
      <p:graphicFrame>
        <p:nvGraphicFramePr>
          <p:cNvPr id="9" name="Chart 8">
            <a:extLst>
              <a:ext uri="{FF2B5EF4-FFF2-40B4-BE49-F238E27FC236}">
                <a16:creationId xmlns:a16="http://schemas.microsoft.com/office/drawing/2014/main" id="{2193D133-8E79-4765-AB6C-FBCE84A786F1}"/>
              </a:ext>
            </a:extLst>
          </p:cNvPr>
          <p:cNvGraphicFramePr>
            <a:graphicFrameLocks/>
          </p:cNvGraphicFramePr>
          <p:nvPr>
            <p:extLst>
              <p:ext uri="{D42A27DB-BD31-4B8C-83A1-F6EECF244321}">
                <p14:modId xmlns:p14="http://schemas.microsoft.com/office/powerpoint/2010/main" val="2536662568"/>
              </p:ext>
            </p:extLst>
          </p:nvPr>
        </p:nvGraphicFramePr>
        <p:xfrm>
          <a:off x="1194099" y="2685201"/>
          <a:ext cx="5520928" cy="331255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E186CDB-BE0A-405C-A174-FC7BC1EC8539}"/>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23</a:t>
            </a:fld>
            <a:endParaRPr lang="en-US" sz="1200" dirty="0">
              <a:latin typeface="Calibri" panose="020F0502020204030204" pitchFamily="34" charset="0"/>
            </a:endParaRPr>
          </a:p>
        </p:txBody>
      </p:sp>
    </p:spTree>
    <p:extLst>
      <p:ext uri="{BB962C8B-B14F-4D97-AF65-F5344CB8AC3E}">
        <p14:creationId xmlns:p14="http://schemas.microsoft.com/office/powerpoint/2010/main" val="131906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7C4A-9E56-4E5D-92E7-E8E41586807E}"/>
              </a:ext>
            </a:extLst>
          </p:cNvPr>
          <p:cNvSpPr>
            <a:spLocks noGrp="1"/>
          </p:cNvSpPr>
          <p:nvPr>
            <p:ph type="title"/>
          </p:nvPr>
        </p:nvSpPr>
        <p:spPr>
          <a:xfrm>
            <a:off x="687655" y="227383"/>
            <a:ext cx="7040563" cy="1295400"/>
          </a:xfrm>
        </p:spPr>
        <p:txBody>
          <a:bodyPr/>
          <a:lstStyle/>
          <a:p>
            <a:r>
              <a:rPr lang="en-US" dirty="0">
                <a:solidFill>
                  <a:schemeClr val="tx2"/>
                </a:solidFill>
              </a:rPr>
              <a:t>Summary</a:t>
            </a:r>
          </a:p>
        </p:txBody>
      </p:sp>
      <p:sp>
        <p:nvSpPr>
          <p:cNvPr id="3" name="Content Placeholder 2">
            <a:extLst>
              <a:ext uri="{FF2B5EF4-FFF2-40B4-BE49-F238E27FC236}">
                <a16:creationId xmlns:a16="http://schemas.microsoft.com/office/drawing/2014/main" id="{28395A9C-22B6-40AE-A4FA-8DBAB4AEC47A}"/>
              </a:ext>
            </a:extLst>
          </p:cNvPr>
          <p:cNvSpPr>
            <a:spLocks noGrp="1"/>
          </p:cNvSpPr>
          <p:nvPr>
            <p:ph idx="1"/>
          </p:nvPr>
        </p:nvSpPr>
        <p:spPr>
          <a:xfrm>
            <a:off x="944053" y="1847241"/>
            <a:ext cx="8204200" cy="5130800"/>
          </a:xfrm>
        </p:spPr>
        <p:txBody>
          <a:bodyPr/>
          <a:lstStyle/>
          <a:p>
            <a:pPr>
              <a:buClr>
                <a:srgbClr val="C93A36"/>
              </a:buClr>
            </a:pPr>
            <a:r>
              <a:rPr lang="en-US" sz="2400" dirty="0"/>
              <a:t>The study finds that participants developed positive attitudes toward the American culture, people, and business practices, all major objectives of public diplomacy.</a:t>
            </a:r>
          </a:p>
          <a:p>
            <a:pPr>
              <a:buClr>
                <a:srgbClr val="C93A36"/>
              </a:buClr>
            </a:pPr>
            <a:r>
              <a:rPr lang="en-US" sz="2400" dirty="0"/>
              <a:t>The Intern and Trainee programs have positive short-term and long-term impacts for both participants and host organizations.</a:t>
            </a:r>
          </a:p>
          <a:p>
            <a:pPr>
              <a:buClr>
                <a:srgbClr val="C93A36"/>
              </a:buClr>
            </a:pPr>
            <a:r>
              <a:rPr lang="en-US" sz="2400" dirty="0"/>
              <a:t>Host organizations value the program and use it in ways that the domestic workforce could not fulfill.</a:t>
            </a:r>
          </a:p>
          <a:p>
            <a:pPr>
              <a:buClr>
                <a:srgbClr val="C93A36"/>
              </a:buClr>
            </a:pPr>
            <a:r>
              <a:rPr lang="en-US" sz="2400" dirty="0"/>
              <a:t>The study shows the Intern and Trainee programs contribute more than half a billion dollars to the US economy.</a:t>
            </a:r>
          </a:p>
        </p:txBody>
      </p:sp>
      <p:sp>
        <p:nvSpPr>
          <p:cNvPr id="5" name="TextBox 4">
            <a:extLst>
              <a:ext uri="{FF2B5EF4-FFF2-40B4-BE49-F238E27FC236}">
                <a16:creationId xmlns:a16="http://schemas.microsoft.com/office/drawing/2014/main" id="{52433D67-58B4-4389-9375-F6464E7B79E8}"/>
              </a:ext>
            </a:extLst>
          </p:cNvPr>
          <p:cNvSpPr txBox="1"/>
          <p:nvPr/>
        </p:nvSpPr>
        <p:spPr>
          <a:xfrm>
            <a:off x="4901380" y="7302500"/>
            <a:ext cx="417872"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24</a:t>
            </a:fld>
            <a:endParaRPr lang="en-US" sz="1200" dirty="0">
              <a:latin typeface="Calibri" panose="020F0502020204030204" pitchFamily="34" charset="0"/>
            </a:endParaRPr>
          </a:p>
        </p:txBody>
      </p:sp>
    </p:spTree>
    <p:extLst>
      <p:ext uri="{BB962C8B-B14F-4D97-AF65-F5344CB8AC3E}">
        <p14:creationId xmlns:p14="http://schemas.microsoft.com/office/powerpoint/2010/main" val="1693112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6429" y="3101553"/>
            <a:ext cx="8550275" cy="1665287"/>
          </a:xfrm>
        </p:spPr>
        <p:txBody>
          <a:bodyPr/>
          <a:lstStyle/>
          <a:p>
            <a:r>
              <a:rPr lang="en-US" dirty="0"/>
              <a:t>Thank you!</a:t>
            </a:r>
            <a:br>
              <a:rPr lang="en-US" dirty="0"/>
            </a:br>
            <a:br>
              <a:rPr lang="en-US" dirty="0"/>
            </a:br>
            <a:r>
              <a:rPr lang="en-US" dirty="0"/>
              <a:t>Questions?</a:t>
            </a:r>
            <a:br>
              <a:rPr lang="en-US" dirty="0"/>
            </a:br>
            <a:br>
              <a:rPr lang="en-US" dirty="0"/>
            </a:br>
            <a:endParaRPr lang="en-US" dirty="0"/>
          </a:p>
        </p:txBody>
      </p:sp>
      <p:pic>
        <p:nvPicPr>
          <p:cNvPr id="6" name="Picture 5">
            <a:extLst>
              <a:ext uri="{FF2B5EF4-FFF2-40B4-BE49-F238E27FC236}">
                <a16:creationId xmlns:a16="http://schemas.microsoft.com/office/drawing/2014/main" id="{4ADB1520-D4FC-412E-AE6B-9CD1F9DBD307}"/>
              </a:ext>
            </a:extLst>
          </p:cNvPr>
          <p:cNvPicPr>
            <a:picLocks noChangeAspect="1"/>
          </p:cNvPicPr>
          <p:nvPr/>
        </p:nvPicPr>
        <p:blipFill>
          <a:blip r:embed="rId2"/>
          <a:stretch>
            <a:fillRect/>
          </a:stretch>
        </p:blipFill>
        <p:spPr>
          <a:xfrm>
            <a:off x="1650494" y="5538744"/>
            <a:ext cx="1587302" cy="1587302"/>
          </a:xfrm>
          <a:prstGeom prst="rect">
            <a:avLst/>
          </a:prstGeom>
        </p:spPr>
      </p:pic>
      <p:sp>
        <p:nvSpPr>
          <p:cNvPr id="7" name="TextBox 6">
            <a:extLst>
              <a:ext uri="{FF2B5EF4-FFF2-40B4-BE49-F238E27FC236}">
                <a16:creationId xmlns:a16="http://schemas.microsoft.com/office/drawing/2014/main" id="{0D1F83CA-13F7-49BD-8604-82C0B945C91A}"/>
              </a:ext>
            </a:extLst>
          </p:cNvPr>
          <p:cNvSpPr txBox="1"/>
          <p:nvPr/>
        </p:nvSpPr>
        <p:spPr>
          <a:xfrm>
            <a:off x="3861267" y="5870730"/>
            <a:ext cx="4962418" cy="923330"/>
          </a:xfrm>
          <a:prstGeom prst="rect">
            <a:avLst/>
          </a:prstGeom>
          <a:noFill/>
        </p:spPr>
        <p:txBody>
          <a:bodyPr wrap="square" rtlCol="0">
            <a:spAutoFit/>
          </a:bodyPr>
          <a:lstStyle/>
          <a:p>
            <a:r>
              <a:rPr lang="en-US"/>
              <a:t>This report was prepared in compliance with ISO 20252 International quality standard for market, public opinion and social research.</a:t>
            </a:r>
          </a:p>
        </p:txBody>
      </p:sp>
    </p:spTree>
    <p:extLst>
      <p:ext uri="{BB962C8B-B14F-4D97-AF65-F5344CB8AC3E}">
        <p14:creationId xmlns:p14="http://schemas.microsoft.com/office/powerpoint/2010/main" val="328677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04" y="209550"/>
            <a:ext cx="7040563" cy="1295400"/>
          </a:xfrm>
        </p:spPr>
        <p:txBody>
          <a:bodyPr>
            <a:normAutofit/>
          </a:bodyPr>
          <a:lstStyle/>
          <a:p>
            <a:r>
              <a:rPr lang="en-US" dirty="0">
                <a:solidFill>
                  <a:schemeClr val="tx2"/>
                </a:solidFill>
              </a:rPr>
              <a:t>Background</a:t>
            </a:r>
            <a:r>
              <a:rPr lang="en-US" dirty="0"/>
              <a:t>	</a:t>
            </a:r>
          </a:p>
        </p:txBody>
      </p:sp>
      <p:sp>
        <p:nvSpPr>
          <p:cNvPr id="6" name="Content Placeholder 2">
            <a:extLst>
              <a:ext uri="{FF2B5EF4-FFF2-40B4-BE49-F238E27FC236}">
                <a16:creationId xmlns:a16="http://schemas.microsoft.com/office/drawing/2014/main" id="{6A5A4F07-5034-4A60-90CC-BD415D870B60}"/>
              </a:ext>
            </a:extLst>
          </p:cNvPr>
          <p:cNvSpPr txBox="1">
            <a:spLocks/>
          </p:cNvSpPr>
          <p:nvPr/>
        </p:nvSpPr>
        <p:spPr>
          <a:xfrm>
            <a:off x="717604" y="2257988"/>
            <a:ext cx="9052560" cy="4627365"/>
          </a:xfrm>
          <a:prstGeom prst="rect">
            <a:avLst/>
          </a:prstGeom>
        </p:spPr>
        <p:txBody>
          <a:bodyPr vert="horz" lIns="100584" tIns="50292" rIns="100584" bIns="50292" rtlCol="0" anchor="t">
            <a:normAutofit/>
          </a:bodyPr>
          <a:lstStyle>
            <a:lvl1pPr marL="342900" indent="-342900" algn="l" defTabSz="4572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r>
              <a:rPr lang="en-US" sz="2400" dirty="0"/>
              <a:t>The Intern and Trainee programs are two of the fifteen categories that make up the State Department’s larger Exchange Visitor Program (EVP), which seeks to establish stronger business, political, and social ties between the U.S. and key countries around the world.</a:t>
            </a:r>
          </a:p>
          <a:p>
            <a:pPr>
              <a:buClr>
                <a:srgbClr val="C00000"/>
              </a:buClr>
            </a:pPr>
            <a:endParaRPr lang="en-US" sz="2800" dirty="0"/>
          </a:p>
          <a:p>
            <a:pPr>
              <a:buClr>
                <a:srgbClr val="C00000"/>
              </a:buClr>
            </a:pPr>
            <a:r>
              <a:rPr lang="en-US" sz="2400" dirty="0"/>
              <a:t>The Alliance for International Exchange commissioned EurekaFacts to conduct primary and secondary research on the Intern and Trainee international exchange programs.</a:t>
            </a:r>
          </a:p>
          <a:p>
            <a:pPr>
              <a:buClr>
                <a:srgbClr val="C00000"/>
              </a:buClr>
            </a:pPr>
            <a:endParaRPr lang="en-US" sz="2640" dirty="0"/>
          </a:p>
          <a:p>
            <a:pPr>
              <a:buClr>
                <a:srgbClr val="C00000"/>
              </a:buClr>
            </a:pPr>
            <a:endParaRPr lang="en-US" sz="3520" dirty="0"/>
          </a:p>
          <a:p>
            <a:pPr>
              <a:buClr>
                <a:srgbClr val="C00000"/>
              </a:buClr>
            </a:pPr>
            <a:endParaRPr lang="en-US" sz="3520" dirty="0"/>
          </a:p>
        </p:txBody>
      </p:sp>
      <p:sp>
        <p:nvSpPr>
          <p:cNvPr id="7" name="TextBox 6">
            <a:extLst>
              <a:ext uri="{FF2B5EF4-FFF2-40B4-BE49-F238E27FC236}">
                <a16:creationId xmlns:a16="http://schemas.microsoft.com/office/drawing/2014/main" id="{62F58391-3E99-43FF-BB02-469BB428D0CB}"/>
              </a:ext>
            </a:extLst>
          </p:cNvPr>
          <p:cNvSpPr txBox="1"/>
          <p:nvPr/>
        </p:nvSpPr>
        <p:spPr>
          <a:xfrm>
            <a:off x="4901380" y="7302500"/>
            <a:ext cx="255639"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3</a:t>
            </a:fld>
            <a:endParaRPr lang="en-US" sz="1200"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EFD5-06E0-4B13-9DA9-3D5AAD505F26}"/>
              </a:ext>
            </a:extLst>
          </p:cNvPr>
          <p:cNvSpPr>
            <a:spLocks noGrp="1"/>
          </p:cNvSpPr>
          <p:nvPr>
            <p:ph type="title"/>
          </p:nvPr>
        </p:nvSpPr>
        <p:spPr>
          <a:xfrm>
            <a:off x="683426" y="209550"/>
            <a:ext cx="7040563" cy="1295400"/>
          </a:xfrm>
        </p:spPr>
        <p:txBody>
          <a:bodyPr/>
          <a:lstStyle/>
          <a:p>
            <a:r>
              <a:rPr lang="en-US" dirty="0">
                <a:solidFill>
                  <a:schemeClr val="tx2"/>
                </a:solidFill>
              </a:rPr>
              <a:t>Methodology</a:t>
            </a:r>
          </a:p>
        </p:txBody>
      </p:sp>
      <p:sp>
        <p:nvSpPr>
          <p:cNvPr id="3" name="Content Placeholder 2">
            <a:extLst>
              <a:ext uri="{FF2B5EF4-FFF2-40B4-BE49-F238E27FC236}">
                <a16:creationId xmlns:a16="http://schemas.microsoft.com/office/drawing/2014/main" id="{48DE74CA-C32E-40E5-BBFC-1197E9F74A2A}"/>
              </a:ext>
            </a:extLst>
          </p:cNvPr>
          <p:cNvSpPr>
            <a:spLocks noGrp="1"/>
          </p:cNvSpPr>
          <p:nvPr>
            <p:ph idx="1"/>
          </p:nvPr>
        </p:nvSpPr>
        <p:spPr/>
        <p:txBody>
          <a:bodyPr vert="horz" wrap="square" lIns="100584" tIns="50292" rIns="100584" bIns="50292" numCol="1" rtlCol="0" anchor="t" anchorCtr="0" compatLnSpc="1">
            <a:prstTxWarp prst="textNoShape">
              <a:avLst/>
            </a:prstTxWarp>
            <a:normAutofit/>
          </a:bodyPr>
          <a:lstStyle/>
          <a:p>
            <a:pPr marL="0" indent="0">
              <a:buClr>
                <a:srgbClr val="C00000"/>
              </a:buClr>
              <a:buNone/>
            </a:pPr>
            <a:r>
              <a:rPr lang="en-US" sz="2640" dirty="0"/>
              <a:t>The assessment of the Intern and Trainee programs has three components:</a:t>
            </a:r>
          </a:p>
          <a:p>
            <a:pPr marL="502920" lvl="1" indent="0">
              <a:buClr>
                <a:srgbClr val="C00000"/>
              </a:buClr>
              <a:buNone/>
            </a:pPr>
            <a:endParaRPr lang="en-US" sz="1540" dirty="0"/>
          </a:p>
          <a:p>
            <a:pPr>
              <a:buClr>
                <a:srgbClr val="C00000"/>
              </a:buClr>
            </a:pPr>
            <a:r>
              <a:rPr lang="en-US" sz="2200" dirty="0"/>
              <a:t>Program Review</a:t>
            </a:r>
          </a:p>
          <a:p>
            <a:pPr marL="826770" lvl="1">
              <a:buClr>
                <a:srgbClr val="C00000"/>
              </a:buClr>
              <a:buChar char="§"/>
            </a:pPr>
            <a:r>
              <a:rPr lang="en-US" sz="1800" dirty="0"/>
              <a:t>Review of previous relevant studies, program regs, and published and commercial literature of program sponsors.</a:t>
            </a:r>
          </a:p>
          <a:p>
            <a:pPr>
              <a:buClr>
                <a:srgbClr val="C00000"/>
              </a:buClr>
            </a:pPr>
            <a:r>
              <a:rPr lang="en-US" sz="2200" dirty="0"/>
              <a:t>Quantitative Surveys</a:t>
            </a:r>
          </a:p>
          <a:p>
            <a:pPr marL="826770" lvl="1">
              <a:buClr>
                <a:srgbClr val="C00000"/>
              </a:buClr>
              <a:buChar char="§"/>
            </a:pPr>
            <a:r>
              <a:rPr lang="en-US" sz="1800" dirty="0"/>
              <a:t>Online survey of program alumni (n= 3,323)</a:t>
            </a:r>
            <a:endParaRPr lang="en-US" sz="1800" dirty="0">
              <a:cs typeface="Arial"/>
            </a:endParaRPr>
          </a:p>
          <a:p>
            <a:pPr marL="826770" lvl="1">
              <a:buClr>
                <a:srgbClr val="C00000"/>
              </a:buClr>
              <a:buChar char="§"/>
            </a:pPr>
            <a:r>
              <a:rPr lang="en-US" sz="1800" dirty="0"/>
              <a:t>Online survey of host organizations (n=1,336)</a:t>
            </a:r>
            <a:endParaRPr lang="en-US" sz="1800" dirty="0">
              <a:cs typeface="Arial"/>
            </a:endParaRPr>
          </a:p>
          <a:p>
            <a:pPr>
              <a:buClr>
                <a:srgbClr val="C00000"/>
              </a:buClr>
            </a:pPr>
            <a:r>
              <a:rPr lang="en-US" sz="2200" dirty="0"/>
              <a:t>Qualitative Interviews</a:t>
            </a:r>
          </a:p>
          <a:p>
            <a:pPr marL="826770" lvl="1">
              <a:buClr>
                <a:srgbClr val="C00000"/>
              </a:buClr>
              <a:buChar char="§"/>
            </a:pPr>
            <a:r>
              <a:rPr lang="en-US" sz="1800" dirty="0"/>
              <a:t>Interviews with host organizations and a policy expert</a:t>
            </a:r>
            <a:r>
              <a:rPr lang="en-US" sz="1800" dirty="0">
                <a:cs typeface="Arial"/>
              </a:rPr>
              <a:t> (n=12)</a:t>
            </a:r>
          </a:p>
          <a:p>
            <a:pPr marL="826770" lvl="1">
              <a:buClr>
                <a:srgbClr val="C00000"/>
              </a:buClr>
            </a:pPr>
            <a:endParaRPr lang="en-US" sz="2640" dirty="0"/>
          </a:p>
        </p:txBody>
      </p:sp>
      <p:sp>
        <p:nvSpPr>
          <p:cNvPr id="5" name="TextBox 4">
            <a:extLst>
              <a:ext uri="{FF2B5EF4-FFF2-40B4-BE49-F238E27FC236}">
                <a16:creationId xmlns:a16="http://schemas.microsoft.com/office/drawing/2014/main" id="{F3186055-5453-43D7-99E1-E2F3595FCF17}"/>
              </a:ext>
            </a:extLst>
          </p:cNvPr>
          <p:cNvSpPr txBox="1"/>
          <p:nvPr/>
        </p:nvSpPr>
        <p:spPr>
          <a:xfrm>
            <a:off x="4901380" y="7302500"/>
            <a:ext cx="255639"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4</a:t>
            </a:fld>
            <a:endParaRPr lang="en-US" sz="1200" dirty="0">
              <a:latin typeface="Calibri" panose="020F0502020204030204" pitchFamily="34" charset="0"/>
            </a:endParaRPr>
          </a:p>
        </p:txBody>
      </p:sp>
    </p:spTree>
    <p:extLst>
      <p:ext uri="{BB962C8B-B14F-4D97-AF65-F5344CB8AC3E}">
        <p14:creationId xmlns:p14="http://schemas.microsoft.com/office/powerpoint/2010/main" val="241668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Respondent Demographics</a:t>
            </a:r>
          </a:p>
        </p:txBody>
      </p:sp>
    </p:spTree>
    <p:extLst>
      <p:ext uri="{BB962C8B-B14F-4D97-AF65-F5344CB8AC3E}">
        <p14:creationId xmlns:p14="http://schemas.microsoft.com/office/powerpoint/2010/main" val="240116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55092B2-A4F9-4028-BDDC-153CF50A52CF}"/>
              </a:ext>
            </a:extLst>
          </p:cNvPr>
          <p:cNvSpPr/>
          <p:nvPr/>
        </p:nvSpPr>
        <p:spPr>
          <a:xfrm>
            <a:off x="3566103" y="4883333"/>
            <a:ext cx="5834013" cy="1953757"/>
          </a:xfrm>
          <a:prstGeom prst="roundRect">
            <a:avLst/>
          </a:prstGeom>
          <a:solidFill>
            <a:srgbClr val="093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FDA7EC4A-0C88-481D-A5D8-163D70D5E366}"/>
              </a:ext>
            </a:extLst>
          </p:cNvPr>
          <p:cNvSpPr>
            <a:spLocks noGrp="1"/>
          </p:cNvSpPr>
          <p:nvPr>
            <p:ph type="title"/>
          </p:nvPr>
        </p:nvSpPr>
        <p:spPr>
          <a:xfrm>
            <a:off x="664013" y="218176"/>
            <a:ext cx="7040563" cy="1295400"/>
          </a:xfrm>
        </p:spPr>
        <p:txBody>
          <a:bodyPr/>
          <a:lstStyle/>
          <a:p>
            <a:r>
              <a:rPr lang="en-US" dirty="0">
                <a:solidFill>
                  <a:schemeClr val="tx2"/>
                </a:solidFill>
              </a:rPr>
              <a:t>Intern Demographics</a:t>
            </a:r>
          </a:p>
        </p:txBody>
      </p:sp>
      <p:sp>
        <p:nvSpPr>
          <p:cNvPr id="10" name="TextBox 9">
            <a:extLst>
              <a:ext uri="{FF2B5EF4-FFF2-40B4-BE49-F238E27FC236}">
                <a16:creationId xmlns:a16="http://schemas.microsoft.com/office/drawing/2014/main" id="{F24E31C5-8498-453D-A64C-383653AAFDB9}"/>
              </a:ext>
            </a:extLst>
          </p:cNvPr>
          <p:cNvSpPr txBox="1"/>
          <p:nvPr/>
        </p:nvSpPr>
        <p:spPr>
          <a:xfrm>
            <a:off x="6024422" y="5374941"/>
            <a:ext cx="3461218" cy="338554"/>
          </a:xfrm>
          <a:prstGeom prst="rect">
            <a:avLst/>
          </a:prstGeom>
          <a:noFill/>
        </p:spPr>
        <p:txBody>
          <a:bodyPr wrap="square" rtlCol="0">
            <a:spAutoFit/>
          </a:bodyPr>
          <a:lstStyle/>
          <a:p>
            <a:pPr algn="ctr"/>
            <a:r>
              <a:rPr lang="en-US" sz="1600" dirty="0">
                <a:solidFill>
                  <a:schemeClr val="bg1"/>
                </a:solidFill>
                <a:latin typeface="+mj-lt"/>
              </a:rPr>
              <a:t>Host States</a:t>
            </a:r>
          </a:p>
        </p:txBody>
      </p:sp>
      <p:sp>
        <p:nvSpPr>
          <p:cNvPr id="11" name="Rectangle 10">
            <a:extLst>
              <a:ext uri="{FF2B5EF4-FFF2-40B4-BE49-F238E27FC236}">
                <a16:creationId xmlns:a16="http://schemas.microsoft.com/office/drawing/2014/main" id="{0648229A-7779-4A1C-A651-81DB01A8E00D}"/>
              </a:ext>
            </a:extLst>
          </p:cNvPr>
          <p:cNvSpPr/>
          <p:nvPr/>
        </p:nvSpPr>
        <p:spPr>
          <a:xfrm>
            <a:off x="7057875" y="5731124"/>
            <a:ext cx="2200167" cy="1238096"/>
          </a:xfrm>
          <a:prstGeom prst="rect">
            <a:avLst/>
          </a:prstGeom>
        </p:spPr>
        <p:txBody>
          <a:bodyPr wrap="square">
            <a:spAutoFit/>
          </a:bodyPr>
          <a:lstStyle/>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California (23%)</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New York (13%)</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Florida (10%)</a:t>
            </a:r>
          </a:p>
          <a:p>
            <a:pPr marL="251460" indent="-251460">
              <a:lnSpc>
                <a:spcPct val="150000"/>
              </a:lnSpc>
              <a:spcAft>
                <a:spcPts val="660"/>
              </a:spcAft>
              <a:buFont typeface="+mj-lt"/>
              <a:buAutoNum type="arabicPeriod"/>
            </a:pPr>
            <a:endPar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endParaRPr>
          </a:p>
        </p:txBody>
      </p:sp>
      <p:graphicFrame>
        <p:nvGraphicFramePr>
          <p:cNvPr id="12" name="Chart 11">
            <a:extLst>
              <a:ext uri="{FF2B5EF4-FFF2-40B4-BE49-F238E27FC236}">
                <a16:creationId xmlns:a16="http://schemas.microsoft.com/office/drawing/2014/main" id="{E91AD361-FCD0-43B3-AB49-E366477341CD}"/>
              </a:ext>
            </a:extLst>
          </p:cNvPr>
          <p:cNvGraphicFramePr>
            <a:graphicFrameLocks/>
          </p:cNvGraphicFramePr>
          <p:nvPr>
            <p:extLst>
              <p:ext uri="{D42A27DB-BD31-4B8C-83A1-F6EECF244321}">
                <p14:modId xmlns:p14="http://schemas.microsoft.com/office/powerpoint/2010/main" val="3489292776"/>
              </p:ext>
            </p:extLst>
          </p:nvPr>
        </p:nvGraphicFramePr>
        <p:xfrm>
          <a:off x="683597" y="1623105"/>
          <a:ext cx="2347080" cy="232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38ED56DE-0E84-4486-B1CF-2C7044A177EE}"/>
              </a:ext>
            </a:extLst>
          </p:cNvPr>
          <p:cNvGraphicFramePr>
            <a:graphicFrameLocks/>
          </p:cNvGraphicFramePr>
          <p:nvPr>
            <p:extLst>
              <p:ext uri="{D42A27DB-BD31-4B8C-83A1-F6EECF244321}">
                <p14:modId xmlns:p14="http://schemas.microsoft.com/office/powerpoint/2010/main" val="3596525103"/>
              </p:ext>
            </p:extLst>
          </p:nvPr>
        </p:nvGraphicFramePr>
        <p:xfrm>
          <a:off x="683597" y="4137160"/>
          <a:ext cx="2347080" cy="232175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F50130C9-3702-408E-BA18-E88F9598043D}"/>
              </a:ext>
            </a:extLst>
          </p:cNvPr>
          <p:cNvSpPr txBox="1"/>
          <p:nvPr/>
        </p:nvSpPr>
        <p:spPr>
          <a:xfrm>
            <a:off x="3141514" y="5361792"/>
            <a:ext cx="3461218" cy="338554"/>
          </a:xfrm>
          <a:prstGeom prst="rect">
            <a:avLst/>
          </a:prstGeom>
          <a:noFill/>
        </p:spPr>
        <p:txBody>
          <a:bodyPr wrap="square" rtlCol="0">
            <a:spAutoFit/>
          </a:bodyPr>
          <a:lstStyle/>
          <a:p>
            <a:pPr algn="ctr"/>
            <a:r>
              <a:rPr lang="en-US" sz="1600" dirty="0">
                <a:solidFill>
                  <a:schemeClr val="bg1"/>
                </a:solidFill>
                <a:latin typeface="+mj-lt"/>
              </a:rPr>
              <a:t>Countries of Origin</a:t>
            </a:r>
          </a:p>
        </p:txBody>
      </p:sp>
      <p:sp>
        <p:nvSpPr>
          <p:cNvPr id="18" name="Rectangle 17">
            <a:extLst>
              <a:ext uri="{FF2B5EF4-FFF2-40B4-BE49-F238E27FC236}">
                <a16:creationId xmlns:a16="http://schemas.microsoft.com/office/drawing/2014/main" id="{B3D5761E-3324-419F-842B-DF3BCF38F421}"/>
              </a:ext>
            </a:extLst>
          </p:cNvPr>
          <p:cNvSpPr/>
          <p:nvPr/>
        </p:nvSpPr>
        <p:spPr>
          <a:xfrm>
            <a:off x="3849235" y="5757421"/>
            <a:ext cx="3710895" cy="1238096"/>
          </a:xfrm>
          <a:prstGeom prst="rect">
            <a:avLst/>
          </a:prstGeom>
        </p:spPr>
        <p:txBody>
          <a:bodyPr wrap="square">
            <a:spAutoFit/>
          </a:bodyPr>
          <a:lstStyle/>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Philippines (15%)</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Germany (13%)</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France (11%)</a:t>
            </a:r>
          </a:p>
          <a:p>
            <a:pPr marL="251460" indent="-251460">
              <a:lnSpc>
                <a:spcPct val="150000"/>
              </a:lnSpc>
              <a:spcAft>
                <a:spcPts val="660"/>
              </a:spcAft>
              <a:buFont typeface="+mj-lt"/>
              <a:buAutoNum type="arabicPeriod"/>
            </a:pPr>
            <a:endPar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endParaRPr>
          </a:p>
        </p:txBody>
      </p:sp>
      <p:graphicFrame>
        <p:nvGraphicFramePr>
          <p:cNvPr id="22" name="Chart 21">
            <a:extLst>
              <a:ext uri="{FF2B5EF4-FFF2-40B4-BE49-F238E27FC236}">
                <a16:creationId xmlns:a16="http://schemas.microsoft.com/office/drawing/2014/main" id="{F2DC1AA8-F642-45D4-924D-3DDAFB9CA1B5}"/>
              </a:ext>
            </a:extLst>
          </p:cNvPr>
          <p:cNvGraphicFramePr>
            <a:graphicFrameLocks/>
          </p:cNvGraphicFramePr>
          <p:nvPr>
            <p:extLst>
              <p:ext uri="{D42A27DB-BD31-4B8C-83A1-F6EECF244321}">
                <p14:modId xmlns:p14="http://schemas.microsoft.com/office/powerpoint/2010/main" val="228043064"/>
              </p:ext>
            </p:extLst>
          </p:nvPr>
        </p:nvGraphicFramePr>
        <p:xfrm>
          <a:off x="3968509" y="1720255"/>
          <a:ext cx="5029200" cy="301752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13811C67-92CA-4846-B17D-7557592D4D2A}"/>
              </a:ext>
            </a:extLst>
          </p:cNvPr>
          <p:cNvSpPr txBox="1"/>
          <p:nvPr/>
        </p:nvSpPr>
        <p:spPr>
          <a:xfrm>
            <a:off x="4629008" y="4973743"/>
            <a:ext cx="3461218" cy="369332"/>
          </a:xfrm>
          <a:prstGeom prst="rect">
            <a:avLst/>
          </a:prstGeom>
          <a:noFill/>
        </p:spPr>
        <p:txBody>
          <a:bodyPr wrap="square" rtlCol="0">
            <a:spAutoFit/>
          </a:bodyPr>
          <a:lstStyle/>
          <a:p>
            <a:pPr algn="ctr"/>
            <a:r>
              <a:rPr lang="en-US" b="1" dirty="0">
                <a:solidFill>
                  <a:srgbClr val="CDE3ED"/>
                </a:solidFill>
                <a:latin typeface="+mj-lt"/>
              </a:rPr>
              <a:t>Top Places</a:t>
            </a:r>
          </a:p>
        </p:txBody>
      </p:sp>
      <p:sp>
        <p:nvSpPr>
          <p:cNvPr id="15" name="TextBox 14">
            <a:extLst>
              <a:ext uri="{FF2B5EF4-FFF2-40B4-BE49-F238E27FC236}">
                <a16:creationId xmlns:a16="http://schemas.microsoft.com/office/drawing/2014/main" id="{23F16382-46EF-4B2E-81B7-5AB7031AB0E1}"/>
              </a:ext>
            </a:extLst>
          </p:cNvPr>
          <p:cNvSpPr txBox="1"/>
          <p:nvPr/>
        </p:nvSpPr>
        <p:spPr>
          <a:xfrm>
            <a:off x="4901380" y="7302500"/>
            <a:ext cx="255639"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6</a:t>
            </a:fld>
            <a:endParaRPr lang="en-US" sz="1200" dirty="0">
              <a:latin typeface="Calibri" panose="020F0502020204030204" pitchFamily="34" charset="0"/>
            </a:endParaRPr>
          </a:p>
        </p:txBody>
      </p:sp>
    </p:spTree>
    <p:extLst>
      <p:ext uri="{BB962C8B-B14F-4D97-AF65-F5344CB8AC3E}">
        <p14:creationId xmlns:p14="http://schemas.microsoft.com/office/powerpoint/2010/main" val="252321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FE2DB80-5CC2-4532-B7B1-CFC8E1580C9E}"/>
              </a:ext>
            </a:extLst>
          </p:cNvPr>
          <p:cNvSpPr/>
          <p:nvPr/>
        </p:nvSpPr>
        <p:spPr>
          <a:xfrm>
            <a:off x="3455266" y="4670896"/>
            <a:ext cx="5919537" cy="205568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7EC4A-0C88-481D-A5D8-163D70D5E366}"/>
              </a:ext>
            </a:extLst>
          </p:cNvPr>
          <p:cNvSpPr>
            <a:spLocks noGrp="1"/>
          </p:cNvSpPr>
          <p:nvPr>
            <p:ph type="title"/>
          </p:nvPr>
        </p:nvSpPr>
        <p:spPr>
          <a:xfrm>
            <a:off x="623040" y="223224"/>
            <a:ext cx="7040563" cy="1295400"/>
          </a:xfrm>
        </p:spPr>
        <p:txBody>
          <a:bodyPr/>
          <a:lstStyle/>
          <a:p>
            <a:r>
              <a:rPr lang="en-US" dirty="0">
                <a:solidFill>
                  <a:schemeClr val="tx2"/>
                </a:solidFill>
              </a:rPr>
              <a:t>Trainee Demographics </a:t>
            </a:r>
          </a:p>
        </p:txBody>
      </p:sp>
      <p:sp>
        <p:nvSpPr>
          <p:cNvPr id="10" name="Rectangle 9">
            <a:extLst>
              <a:ext uri="{FF2B5EF4-FFF2-40B4-BE49-F238E27FC236}">
                <a16:creationId xmlns:a16="http://schemas.microsoft.com/office/drawing/2014/main" id="{F6CAD210-BEAD-43CB-8298-848221ECF04B}"/>
              </a:ext>
            </a:extLst>
          </p:cNvPr>
          <p:cNvSpPr/>
          <p:nvPr/>
        </p:nvSpPr>
        <p:spPr>
          <a:xfrm>
            <a:off x="7011225" y="5622144"/>
            <a:ext cx="2562728" cy="1238096"/>
          </a:xfrm>
          <a:prstGeom prst="rect">
            <a:avLst/>
          </a:prstGeom>
        </p:spPr>
        <p:txBody>
          <a:bodyPr wrap="square">
            <a:spAutoFit/>
          </a:bodyPr>
          <a:lstStyle/>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New York (17%)</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California (16%)</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Florida (13%)</a:t>
            </a:r>
          </a:p>
          <a:p>
            <a:pPr marL="251460" indent="-251460">
              <a:lnSpc>
                <a:spcPct val="150000"/>
              </a:lnSpc>
              <a:spcAft>
                <a:spcPts val="660"/>
              </a:spcAft>
              <a:buFont typeface="+mj-lt"/>
              <a:buAutoNum type="arabicPeriod"/>
            </a:pPr>
            <a:endPar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endParaRPr>
          </a:p>
        </p:txBody>
      </p:sp>
      <p:graphicFrame>
        <p:nvGraphicFramePr>
          <p:cNvPr id="11" name="Chart 10">
            <a:extLst>
              <a:ext uri="{FF2B5EF4-FFF2-40B4-BE49-F238E27FC236}">
                <a16:creationId xmlns:a16="http://schemas.microsoft.com/office/drawing/2014/main" id="{226A09FE-7006-4EDF-B07E-DAAD3349ABEB}"/>
              </a:ext>
            </a:extLst>
          </p:cNvPr>
          <p:cNvGraphicFramePr>
            <a:graphicFrameLocks/>
          </p:cNvGraphicFramePr>
          <p:nvPr>
            <p:extLst>
              <p:ext uri="{D42A27DB-BD31-4B8C-83A1-F6EECF244321}">
                <p14:modId xmlns:p14="http://schemas.microsoft.com/office/powerpoint/2010/main" val="1235254628"/>
              </p:ext>
            </p:extLst>
          </p:nvPr>
        </p:nvGraphicFramePr>
        <p:xfrm>
          <a:off x="502920" y="4159045"/>
          <a:ext cx="2313432" cy="2362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8E483719-355B-4AF4-95F3-A208AFB5AB27}"/>
              </a:ext>
            </a:extLst>
          </p:cNvPr>
          <p:cNvGraphicFramePr>
            <a:graphicFrameLocks/>
          </p:cNvGraphicFramePr>
          <p:nvPr>
            <p:extLst>
              <p:ext uri="{D42A27DB-BD31-4B8C-83A1-F6EECF244321}">
                <p14:modId xmlns:p14="http://schemas.microsoft.com/office/powerpoint/2010/main" val="2707839040"/>
              </p:ext>
            </p:extLst>
          </p:nvPr>
        </p:nvGraphicFramePr>
        <p:xfrm>
          <a:off x="499596" y="1716522"/>
          <a:ext cx="2316756" cy="2230951"/>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61FDB0B1-744A-4390-BAD7-6C8989E7B3A4}"/>
              </a:ext>
            </a:extLst>
          </p:cNvPr>
          <p:cNvSpPr/>
          <p:nvPr/>
        </p:nvSpPr>
        <p:spPr>
          <a:xfrm>
            <a:off x="3734996" y="5622144"/>
            <a:ext cx="3710895" cy="1238096"/>
          </a:xfrm>
          <a:prstGeom prst="rect">
            <a:avLst/>
          </a:prstGeom>
        </p:spPr>
        <p:txBody>
          <a:bodyPr wrap="square">
            <a:spAutoFit/>
          </a:bodyPr>
          <a:lstStyle/>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Philippines (15%)</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Japan (10%)</a:t>
            </a:r>
          </a:p>
          <a:p>
            <a:pPr marL="251460" indent="-251460">
              <a:spcAft>
                <a:spcPts val="660"/>
              </a:spcAft>
              <a:buFont typeface="+mj-lt"/>
              <a:buAutoNum type="arabicPeriod"/>
            </a:pPr>
            <a:r>
              <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rPr>
              <a:t>France (8%)</a:t>
            </a:r>
          </a:p>
          <a:p>
            <a:pPr marL="251460" indent="-251460">
              <a:lnSpc>
                <a:spcPct val="150000"/>
              </a:lnSpc>
              <a:spcAft>
                <a:spcPts val="660"/>
              </a:spcAft>
              <a:buFont typeface="+mj-lt"/>
              <a:buAutoNum type="arabicPeriod"/>
            </a:pPr>
            <a:endParaRPr lang="en-US" sz="1320" dirty="0">
              <a:solidFill>
                <a:schemeClr val="bg1"/>
              </a:solidFill>
              <a:latin typeface="Arial" panose="020B0604020202020204" pitchFamily="34" charset="0"/>
              <a:ea typeface="Malgun Gothic" panose="020B0503020000020004" pitchFamily="34" charset="-127"/>
              <a:cs typeface="Times New Roman" panose="02020603050405020304" pitchFamily="18" charset="0"/>
            </a:endParaRPr>
          </a:p>
        </p:txBody>
      </p:sp>
      <p:graphicFrame>
        <p:nvGraphicFramePr>
          <p:cNvPr id="22" name="Chart 21">
            <a:extLst>
              <a:ext uri="{FF2B5EF4-FFF2-40B4-BE49-F238E27FC236}">
                <a16:creationId xmlns:a16="http://schemas.microsoft.com/office/drawing/2014/main" id="{27836397-48D8-446E-B768-7F58675566B5}"/>
              </a:ext>
            </a:extLst>
          </p:cNvPr>
          <p:cNvGraphicFramePr>
            <a:graphicFrameLocks/>
          </p:cNvGraphicFramePr>
          <p:nvPr>
            <p:extLst>
              <p:ext uri="{D42A27DB-BD31-4B8C-83A1-F6EECF244321}">
                <p14:modId xmlns:p14="http://schemas.microsoft.com/office/powerpoint/2010/main" val="2602648848"/>
              </p:ext>
            </p:extLst>
          </p:nvPr>
        </p:nvGraphicFramePr>
        <p:xfrm>
          <a:off x="3822751" y="1551452"/>
          <a:ext cx="5338287" cy="301752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1CB2D6A9-4A66-4CA6-A410-1F726EEE0470}"/>
              </a:ext>
            </a:extLst>
          </p:cNvPr>
          <p:cNvSpPr txBox="1"/>
          <p:nvPr/>
        </p:nvSpPr>
        <p:spPr>
          <a:xfrm>
            <a:off x="5932058" y="5265961"/>
            <a:ext cx="3461218" cy="369332"/>
          </a:xfrm>
          <a:prstGeom prst="rect">
            <a:avLst/>
          </a:prstGeom>
          <a:noFill/>
        </p:spPr>
        <p:txBody>
          <a:bodyPr wrap="square" rtlCol="0">
            <a:spAutoFit/>
          </a:bodyPr>
          <a:lstStyle/>
          <a:p>
            <a:pPr algn="ctr"/>
            <a:r>
              <a:rPr lang="en-US" dirty="0">
                <a:solidFill>
                  <a:schemeClr val="bg1"/>
                </a:solidFill>
                <a:latin typeface="+mj-lt"/>
              </a:rPr>
              <a:t>Host States</a:t>
            </a:r>
          </a:p>
        </p:txBody>
      </p:sp>
      <p:sp>
        <p:nvSpPr>
          <p:cNvPr id="15" name="TextBox 14">
            <a:extLst>
              <a:ext uri="{FF2B5EF4-FFF2-40B4-BE49-F238E27FC236}">
                <a16:creationId xmlns:a16="http://schemas.microsoft.com/office/drawing/2014/main" id="{19829C41-7C77-475B-A73E-932B6218D4FE}"/>
              </a:ext>
            </a:extLst>
          </p:cNvPr>
          <p:cNvSpPr txBox="1"/>
          <p:nvPr/>
        </p:nvSpPr>
        <p:spPr>
          <a:xfrm>
            <a:off x="3049150" y="5252812"/>
            <a:ext cx="3461218" cy="369332"/>
          </a:xfrm>
          <a:prstGeom prst="rect">
            <a:avLst/>
          </a:prstGeom>
          <a:noFill/>
        </p:spPr>
        <p:txBody>
          <a:bodyPr wrap="square" rtlCol="0">
            <a:spAutoFit/>
          </a:bodyPr>
          <a:lstStyle/>
          <a:p>
            <a:pPr algn="ctr"/>
            <a:r>
              <a:rPr lang="en-US" dirty="0">
                <a:solidFill>
                  <a:schemeClr val="bg1"/>
                </a:solidFill>
                <a:latin typeface="+mj-lt"/>
              </a:rPr>
              <a:t>Countries of Origin</a:t>
            </a:r>
          </a:p>
        </p:txBody>
      </p:sp>
      <p:sp>
        <p:nvSpPr>
          <p:cNvPr id="16" name="TextBox 15">
            <a:extLst>
              <a:ext uri="{FF2B5EF4-FFF2-40B4-BE49-F238E27FC236}">
                <a16:creationId xmlns:a16="http://schemas.microsoft.com/office/drawing/2014/main" id="{2EACB9EE-5309-4F9A-9AB8-5CF238E09216}"/>
              </a:ext>
            </a:extLst>
          </p:cNvPr>
          <p:cNvSpPr txBox="1"/>
          <p:nvPr/>
        </p:nvSpPr>
        <p:spPr>
          <a:xfrm>
            <a:off x="4564355" y="4822413"/>
            <a:ext cx="3461218" cy="369332"/>
          </a:xfrm>
          <a:prstGeom prst="rect">
            <a:avLst/>
          </a:prstGeom>
          <a:noFill/>
        </p:spPr>
        <p:txBody>
          <a:bodyPr wrap="square" rtlCol="0">
            <a:spAutoFit/>
          </a:bodyPr>
          <a:lstStyle/>
          <a:p>
            <a:pPr algn="ctr"/>
            <a:r>
              <a:rPr lang="en-US" b="1" dirty="0">
                <a:solidFill>
                  <a:srgbClr val="CDE3ED"/>
                </a:solidFill>
                <a:latin typeface="+mj-lt"/>
              </a:rPr>
              <a:t>Top Places</a:t>
            </a:r>
          </a:p>
        </p:txBody>
      </p:sp>
      <p:sp>
        <p:nvSpPr>
          <p:cNvPr id="14" name="TextBox 13">
            <a:extLst>
              <a:ext uri="{FF2B5EF4-FFF2-40B4-BE49-F238E27FC236}">
                <a16:creationId xmlns:a16="http://schemas.microsoft.com/office/drawing/2014/main" id="{C9389399-FB81-4FF7-96FA-7C4002F7F10C}"/>
              </a:ext>
            </a:extLst>
          </p:cNvPr>
          <p:cNvSpPr txBox="1"/>
          <p:nvPr/>
        </p:nvSpPr>
        <p:spPr>
          <a:xfrm>
            <a:off x="4901380" y="7302500"/>
            <a:ext cx="255639"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7</a:t>
            </a:fld>
            <a:endParaRPr lang="en-US" sz="1200" dirty="0">
              <a:latin typeface="Calibri" panose="020F0502020204030204" pitchFamily="34" charset="0"/>
            </a:endParaRPr>
          </a:p>
        </p:txBody>
      </p:sp>
    </p:spTree>
    <p:extLst>
      <p:ext uri="{BB962C8B-B14F-4D97-AF65-F5344CB8AC3E}">
        <p14:creationId xmlns:p14="http://schemas.microsoft.com/office/powerpoint/2010/main" val="74331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8118-18C3-41DA-B829-20A7028B12A1}"/>
              </a:ext>
            </a:extLst>
          </p:cNvPr>
          <p:cNvSpPr>
            <a:spLocks noGrp="1"/>
          </p:cNvSpPr>
          <p:nvPr>
            <p:ph type="title"/>
          </p:nvPr>
        </p:nvSpPr>
        <p:spPr>
          <a:xfrm>
            <a:off x="635480" y="209816"/>
            <a:ext cx="7040563" cy="1295400"/>
          </a:xfrm>
        </p:spPr>
        <p:txBody>
          <a:bodyPr/>
          <a:lstStyle/>
          <a:p>
            <a:r>
              <a:rPr lang="en-US" dirty="0">
                <a:solidFill>
                  <a:schemeClr val="tx2"/>
                </a:solidFill>
              </a:rPr>
              <a:t>Host Organization Demographics</a:t>
            </a:r>
          </a:p>
        </p:txBody>
      </p:sp>
      <p:graphicFrame>
        <p:nvGraphicFramePr>
          <p:cNvPr id="14" name="Chart 13">
            <a:extLst>
              <a:ext uri="{FF2B5EF4-FFF2-40B4-BE49-F238E27FC236}">
                <a16:creationId xmlns:a16="http://schemas.microsoft.com/office/drawing/2014/main" id="{621666A4-58FC-480F-BAFD-2166C759162C}"/>
              </a:ext>
            </a:extLst>
          </p:cNvPr>
          <p:cNvGraphicFramePr>
            <a:graphicFrameLocks/>
          </p:cNvGraphicFramePr>
          <p:nvPr>
            <p:extLst>
              <p:ext uri="{D42A27DB-BD31-4B8C-83A1-F6EECF244321}">
                <p14:modId xmlns:p14="http://schemas.microsoft.com/office/powerpoint/2010/main" val="161404966"/>
              </p:ext>
            </p:extLst>
          </p:nvPr>
        </p:nvGraphicFramePr>
        <p:xfrm>
          <a:off x="274583" y="2031832"/>
          <a:ext cx="4506723" cy="3699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653051F7-214F-4388-B003-9248B8093ACE}"/>
              </a:ext>
            </a:extLst>
          </p:cNvPr>
          <p:cNvGraphicFramePr>
            <a:graphicFrameLocks/>
          </p:cNvGraphicFramePr>
          <p:nvPr>
            <p:extLst>
              <p:ext uri="{D42A27DB-BD31-4B8C-83A1-F6EECF244321}">
                <p14:modId xmlns:p14="http://schemas.microsoft.com/office/powerpoint/2010/main" val="149077313"/>
              </p:ext>
            </p:extLst>
          </p:nvPr>
        </p:nvGraphicFramePr>
        <p:xfrm>
          <a:off x="4781306" y="1455122"/>
          <a:ext cx="5101777" cy="543520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CAB0044-F6A0-481F-A948-1B9CC866496C}"/>
              </a:ext>
            </a:extLst>
          </p:cNvPr>
          <p:cNvSpPr txBox="1"/>
          <p:nvPr/>
        </p:nvSpPr>
        <p:spPr>
          <a:xfrm>
            <a:off x="4901380" y="7302500"/>
            <a:ext cx="255639" cy="276999"/>
          </a:xfrm>
          <a:prstGeom prst="rect">
            <a:avLst/>
          </a:prstGeom>
          <a:noFill/>
        </p:spPr>
        <p:txBody>
          <a:bodyPr wrap="square" rtlCol="0">
            <a:spAutoFit/>
          </a:bodyPr>
          <a:lstStyle/>
          <a:p>
            <a:fld id="{76AF85A1-9F61-444D-8008-E05D6DD98833}" type="slidenum">
              <a:rPr lang="en-US" sz="1200" smtClean="0">
                <a:latin typeface="Calibri" panose="020F0502020204030204" pitchFamily="34" charset="0"/>
              </a:rPr>
              <a:t>8</a:t>
            </a:fld>
            <a:endParaRPr lang="en-US" sz="1200" dirty="0">
              <a:latin typeface="Calibri" panose="020F0502020204030204" pitchFamily="34" charset="0"/>
            </a:endParaRPr>
          </a:p>
        </p:txBody>
      </p:sp>
    </p:spTree>
    <p:extLst>
      <p:ext uri="{BB962C8B-B14F-4D97-AF65-F5344CB8AC3E}">
        <p14:creationId xmlns:p14="http://schemas.microsoft.com/office/powerpoint/2010/main" val="118113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Participant Survey Findings</a:t>
            </a:r>
          </a:p>
        </p:txBody>
      </p:sp>
    </p:spTree>
    <p:extLst>
      <p:ext uri="{BB962C8B-B14F-4D97-AF65-F5344CB8AC3E}">
        <p14:creationId xmlns:p14="http://schemas.microsoft.com/office/powerpoint/2010/main" val="3820711591"/>
      </p:ext>
    </p:extLst>
  </p:cSld>
  <p:clrMapOvr>
    <a:masterClrMapping/>
  </p:clrMapOvr>
</p:sld>
</file>

<file path=ppt/theme/theme1.xml><?xml version="1.0" encoding="utf-8"?>
<a:theme xmlns:a="http://schemas.openxmlformats.org/drawingml/2006/main" name="MoCo Public Opinion Assessment Draft_06.01.15">
  <a:themeElements>
    <a:clrScheme name="EF Colors">
      <a:dk1>
        <a:srgbClr val="000000"/>
      </a:dk1>
      <a:lt1>
        <a:srgbClr val="FFFFFF"/>
      </a:lt1>
      <a:dk2>
        <a:srgbClr val="093587"/>
      </a:dk2>
      <a:lt2>
        <a:srgbClr val="EEECE1"/>
      </a:lt2>
      <a:accent1>
        <a:srgbClr val="2B328C"/>
      </a:accent1>
      <a:accent2>
        <a:srgbClr val="00994C"/>
      </a:accent2>
      <a:accent3>
        <a:srgbClr val="D9272D"/>
      </a:accent3>
      <a:accent4>
        <a:srgbClr val="55565A"/>
      </a:accent4>
      <a:accent5>
        <a:srgbClr val="DCDDDE"/>
      </a:accent5>
      <a:accent6>
        <a:srgbClr val="E3CAA4"/>
      </a:accent6>
      <a:hlink>
        <a:srgbClr val="0071CE"/>
      </a:hlink>
      <a:folHlink>
        <a:srgbClr val="00693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 Trainee Slides" id="{E92AD2BE-6EC7-4AB9-B00C-FEFD5B2873BA}" vid="{ACDC268D-53D2-49BE-B81D-9B3FD3C547E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46a72db5-e3f1-4035-b125-519a4329281d">
      <UserInfo>
        <DisplayName>Victor Montera</DisplayName>
        <AccountId>365</AccountId>
        <AccountType/>
      </UserInfo>
      <UserInfo>
        <DisplayName>Ben Hawthorne</DisplayName>
        <AccountId>453</AccountId>
        <AccountType/>
      </UserInfo>
      <UserInfo>
        <DisplayName>Jorge Restrepo</DisplayName>
        <AccountId>25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597EAD4C9F1A4C9BFBF18334AA37FC" ma:contentTypeVersion="5" ma:contentTypeDescription="Create a new document." ma:contentTypeScope="" ma:versionID="38097875faa04c810a6347b61b50239e">
  <xsd:schema xmlns:xsd="http://www.w3.org/2001/XMLSchema" xmlns:xs="http://www.w3.org/2001/XMLSchema" xmlns:p="http://schemas.microsoft.com/office/2006/metadata/properties" xmlns:ns2="1f518157-ff61-481f-8e9b-5335c2def848" xmlns:ns3="46a72db5-e3f1-4035-b125-519a4329281d" targetNamespace="http://schemas.microsoft.com/office/2006/metadata/properties" ma:root="true" ma:fieldsID="67999ddb0394ba97a143be511c245cd7" ns2:_="" ns3:_="">
    <xsd:import namespace="1f518157-ff61-481f-8e9b-5335c2def848"/>
    <xsd:import namespace="46a72db5-e3f1-4035-b125-519a432928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18157-ff61-481f-8e9b-5335c2def8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a72db5-e3f1-4035-b125-519a432928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2DB28B-C04A-4572-9A74-55213B1B101E}">
  <ds:schemaRefs>
    <ds:schemaRef ds:uri="1f518157-ff61-481f-8e9b-5335c2def848"/>
    <ds:schemaRef ds:uri="http://purl.org/dc/elements/1.1/"/>
    <ds:schemaRef ds:uri="http://schemas.microsoft.com/office/2006/metadata/properties"/>
    <ds:schemaRef ds:uri="http://purl.org/dc/dcmitype/"/>
    <ds:schemaRef ds:uri="46a72db5-e3f1-4035-b125-519a4329281d"/>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A0097F63-5750-4950-8219-5F8BB5D97813}">
  <ds:schemaRefs>
    <ds:schemaRef ds:uri="http://schemas.microsoft.com/sharepoint/v3/contenttype/forms"/>
  </ds:schemaRefs>
</ds:datastoreItem>
</file>

<file path=customXml/itemProps3.xml><?xml version="1.0" encoding="utf-8"?>
<ds:datastoreItem xmlns:ds="http://schemas.openxmlformats.org/officeDocument/2006/customXml" ds:itemID="{67FC3FC6-04E5-4A39-B617-86C984A33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518157-ff61-481f-8e9b-5335c2def848"/>
    <ds:schemaRef ds:uri="46a72db5-e3f1-4035-b125-519a43292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5619</TotalTime>
  <Words>902</Words>
  <Application>Microsoft Office PowerPoint</Application>
  <PresentationFormat>Custom</PresentationFormat>
  <Paragraphs>159</Paragraphs>
  <Slides>25</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 Unicode MS</vt:lpstr>
      <vt:lpstr>Malgun Gothic</vt:lpstr>
      <vt:lpstr>Arial</vt:lpstr>
      <vt:lpstr>Calibri</vt:lpstr>
      <vt:lpstr>PingFang SC Regular</vt:lpstr>
      <vt:lpstr>Times New Roman</vt:lpstr>
      <vt:lpstr>Wingdings</vt:lpstr>
      <vt:lpstr>Zapf Dingbats</vt:lpstr>
      <vt:lpstr>MoCo Public Opinion Assessment Draft_06.01.15</vt:lpstr>
      <vt:lpstr>Acrobat Document</vt:lpstr>
      <vt:lpstr>PowerPoint Presentation</vt:lpstr>
      <vt:lpstr>Background</vt:lpstr>
      <vt:lpstr>Background </vt:lpstr>
      <vt:lpstr>Methodology</vt:lpstr>
      <vt:lpstr>Respondent Demographics</vt:lpstr>
      <vt:lpstr>Intern Demographics</vt:lpstr>
      <vt:lpstr>Trainee Demographics </vt:lpstr>
      <vt:lpstr>Host Organization Demographics</vt:lpstr>
      <vt:lpstr>Participant Survey Findings</vt:lpstr>
      <vt:lpstr>PowerPoint Presentation</vt:lpstr>
      <vt:lpstr>Shaping Positive Opinions of the U.S.</vt:lpstr>
      <vt:lpstr>Benefits to Participants</vt:lpstr>
      <vt:lpstr>Economic Impact</vt:lpstr>
      <vt:lpstr>Economic Impact</vt:lpstr>
      <vt:lpstr>Estimated Annual Economic Impact</vt:lpstr>
      <vt:lpstr>Host Organization Survey Findings</vt:lpstr>
      <vt:lpstr>PowerPoint Presentation</vt:lpstr>
      <vt:lpstr>Host Perceptions: Public Diplomacy</vt:lpstr>
      <vt:lpstr>Short-Term Impacts</vt:lpstr>
      <vt:lpstr>Long-Term Impacts</vt:lpstr>
      <vt:lpstr>PowerPoint Presentation</vt:lpstr>
      <vt:lpstr>Reciprocity</vt:lpstr>
      <vt:lpstr>Intern and Trainee Programs are Important to Host Organizations</vt:lpstr>
      <vt:lpstr>Summary</vt:lpstr>
      <vt:lpstr>Thank you!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 and Trainee Summary Briefing 2018</dc:title>
  <dc:creator>Ben Hawthorne</dc:creator>
  <cp:lastModifiedBy>Ben Hawthorne</cp:lastModifiedBy>
  <cp:revision>324</cp:revision>
  <cp:lastPrinted>1601-01-01T00:00:00Z</cp:lastPrinted>
  <dcterms:created xsi:type="dcterms:W3CDTF">1601-01-01T00:00:00Z</dcterms:created>
  <dcterms:modified xsi:type="dcterms:W3CDTF">2018-09-26T14:51:31Z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0x01010017597EAD4C9F1A4C9BFBF18334AA37FC</vt:lpwstr>
  </property>
</Properties>
</file>